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34"/>
  </p:notesMasterIdLst>
  <p:sldIdLst>
    <p:sldId id="256" r:id="rId6"/>
    <p:sldId id="282" r:id="rId7"/>
    <p:sldId id="269" r:id="rId8"/>
    <p:sldId id="268" r:id="rId9"/>
    <p:sldId id="270" r:id="rId10"/>
    <p:sldId id="283" r:id="rId11"/>
    <p:sldId id="258" r:id="rId12"/>
    <p:sldId id="266" r:id="rId13"/>
    <p:sldId id="267" r:id="rId14"/>
    <p:sldId id="262" r:id="rId15"/>
    <p:sldId id="263" r:id="rId16"/>
    <p:sldId id="278" r:id="rId17"/>
    <p:sldId id="265" r:id="rId18"/>
    <p:sldId id="284" r:id="rId19"/>
    <p:sldId id="272" r:id="rId20"/>
    <p:sldId id="281" r:id="rId21"/>
    <p:sldId id="295" r:id="rId22"/>
    <p:sldId id="287" r:id="rId23"/>
    <p:sldId id="273" r:id="rId24"/>
    <p:sldId id="286" r:id="rId25"/>
    <p:sldId id="293" r:id="rId26"/>
    <p:sldId id="288" r:id="rId27"/>
    <p:sldId id="294" r:id="rId28"/>
    <p:sldId id="290" r:id="rId29"/>
    <p:sldId id="289" r:id="rId30"/>
    <p:sldId id="291" r:id="rId31"/>
    <p:sldId id="296"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5F7E1"/>
    <a:srgbClr val="FCD6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91"/>
    <p:restoredTop sz="94694"/>
  </p:normalViewPr>
  <p:slideViewPr>
    <p:cSldViewPr>
      <p:cViewPr varScale="1">
        <p:scale>
          <a:sx n="54" d="100"/>
          <a:sy n="54" d="100"/>
        </p:scale>
        <p:origin x="200" y="2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843B7-3BA7-5440-9065-1C57E23A78C7}" type="datetimeFigureOut">
              <a:rPr lang="en-US" smtClean="0"/>
              <a:t>2/6/24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BCFF6-39FB-5B4C-A24E-FEB3CC44F0A3}" type="slidenum">
              <a:rPr lang="en-US" smtClean="0"/>
              <a:t>‹#›</a:t>
            </a:fld>
            <a:endParaRPr lang="en-US"/>
          </a:p>
        </p:txBody>
      </p:sp>
    </p:spTree>
    <p:extLst>
      <p:ext uri="{BB962C8B-B14F-4D97-AF65-F5344CB8AC3E}">
        <p14:creationId xmlns:p14="http://schemas.microsoft.com/office/powerpoint/2010/main" val="541465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A825403-7843-4690-A781-A5EFB56E28A8}" type="datetimeFigureOut">
              <a:rPr lang="en-US" smtClean="0"/>
              <a:pPr/>
              <a:t>2/6/24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EFEE9E-A441-4F9A-A746-F2F63E47F9B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EFEE9E-A441-4F9A-A746-F2F63E47F9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825403-7843-4690-A781-A5EFB56E28A8}" type="datetimeFigureOut">
              <a:rPr lang="en-US" smtClean="0"/>
              <a:pPr/>
              <a:t>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825403-7843-4690-A781-A5EFB56E28A8}" type="datetimeFigureOut">
              <a:rPr lang="en-US" smtClean="0"/>
              <a:pPr/>
              <a:t>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25403-7843-4690-A781-A5EFB56E28A8}" type="datetimeFigureOut">
              <a:rPr lang="en-US" smtClean="0"/>
              <a:pPr/>
              <a:t>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0BEFEE9E-A441-4F9A-A746-F2F63E47F9B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825403-7843-4690-A781-A5EFB56E28A8}" type="datetimeFigureOut">
              <a:rPr lang="en-US" smtClean="0"/>
              <a:pPr/>
              <a:t>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A825403-7843-4690-A781-A5EFB56E28A8}" type="datetimeFigureOut">
              <a:rPr lang="en-US" smtClean="0"/>
              <a:pPr/>
              <a:t>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A825403-7843-4690-A781-A5EFB56E28A8}" type="datetimeFigureOut">
              <a:rPr lang="en-US" smtClean="0"/>
              <a:pPr/>
              <a:t>2/6/24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A825403-7843-4690-A781-A5EFB56E28A8}" type="datetimeFigureOut">
              <a:rPr lang="en-US" smtClean="0"/>
              <a:pPr/>
              <a:t>2/6/24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EFEE9E-A441-4F9A-A746-F2F63E47F9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25403-7843-4690-A781-A5EFB56E28A8}" type="datetimeFigureOut">
              <a:rPr lang="en-US" smtClean="0"/>
              <a:pPr/>
              <a:t>2/6/24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FEE9E-A441-4F9A-A746-F2F63E47F9B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143000"/>
            <a:ext cx="6324600" cy="5181600"/>
          </a:xfrm>
        </p:spPr>
        <p:txBody>
          <a:bodyPr/>
          <a:lstStyle/>
          <a:p>
            <a:pPr algn="ctr"/>
            <a:r>
              <a:rPr lang="en-US" sz="4800" dirty="0">
                <a:solidFill>
                  <a:schemeClr val="bg1"/>
                </a:solidFill>
                <a:latin typeface="Arial" panose="020B0604020202020204" pitchFamily="34" charset="0"/>
                <a:cs typeface="Arial" panose="020B0604020202020204" pitchFamily="34" charset="0"/>
              </a:rPr>
              <a:t>Preaching, Persuasion and Leadership:</a:t>
            </a:r>
            <a:br>
              <a:rPr lang="en-US" sz="4800" dirty="0">
                <a:solidFill>
                  <a:schemeClr val="bg1"/>
                </a:solidFill>
                <a:latin typeface="Arial" panose="020B0604020202020204" pitchFamily="34" charset="0"/>
                <a:cs typeface="Arial" panose="020B0604020202020204" pitchFamily="34" charset="0"/>
              </a:rPr>
            </a:br>
            <a:r>
              <a:rPr lang="en-US" sz="4800" dirty="0">
                <a:solidFill>
                  <a:schemeClr val="bg1"/>
                </a:solidFill>
                <a:latin typeface="Arial" panose="020B0604020202020204" pitchFamily="34" charset="0"/>
                <a:cs typeface="Arial" panose="020B0604020202020204" pitchFamily="34" charset="0"/>
              </a:rPr>
              <a:t>CASTING VISION</a:t>
            </a:r>
            <a:br>
              <a:rPr lang="en-US" sz="4800" dirty="0">
                <a:solidFill>
                  <a:schemeClr val="bg1"/>
                </a:solidFill>
                <a:latin typeface="Arial" panose="020B0604020202020204" pitchFamily="34" charset="0"/>
                <a:cs typeface="Arial" panose="020B0604020202020204" pitchFamily="34" charset="0"/>
              </a:rPr>
            </a:b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Acknowledgments:</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Bill Hybels, “How to call for commitment”</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Bryan Wilkerson, “Visionary preaching”</a:t>
            </a:r>
            <a:br>
              <a:rPr lang="en-US" sz="3600" dirty="0">
                <a:solidFill>
                  <a:schemeClr val="bg1"/>
                </a:solidFill>
                <a:latin typeface="Arial" panose="020B0604020202020204" pitchFamily="34" charset="0"/>
                <a:cs typeface="Arial" panose="020B0604020202020204" pitchFamily="34" charset="0"/>
              </a:rPr>
            </a:br>
            <a:endParaRPr lang="en-US" sz="4800" dirty="0">
              <a:solidFill>
                <a:schemeClr val="bg1"/>
              </a:solidFill>
              <a:latin typeface="Arial" panose="020B0604020202020204" pitchFamily="34" charset="0"/>
              <a:cs typeface="Arial" panose="020B0604020202020204" pitchFamily="34" charset="0"/>
            </a:endParaRPr>
          </a:p>
        </p:txBody>
      </p:sp>
      <p:sp>
        <p:nvSpPr>
          <p:cNvPr id="3" name="Rectangle 14"/>
          <p:cNvSpPr>
            <a:spLocks noChangeArrowheads="1"/>
          </p:cNvSpPr>
          <p:nvPr/>
        </p:nvSpPr>
        <p:spPr bwMode="auto">
          <a:xfrm>
            <a:off x="0" y="5943600"/>
            <a:ext cx="9144000" cy="990600"/>
          </a:xfrm>
          <a:prstGeom prst="rect">
            <a:avLst/>
          </a:prstGeom>
          <a:solidFill>
            <a:srgbClr val="000514"/>
          </a:solidFill>
          <a:ln w="9525">
            <a:noFill/>
            <a:miter lim="800000"/>
            <a:headEnd/>
            <a:tailEnd/>
          </a:ln>
        </p:spPr>
        <p:txBody>
          <a:bodyPr anchor="ctr"/>
          <a:lstStyle/>
          <a:p>
            <a:pPr algn="ctr" eaLnBrk="1" hangingPunct="1"/>
            <a:r>
              <a:rPr lang="en-US" b="1" dirty="0">
                <a:solidFill>
                  <a:srgbClr val="FFFFFF"/>
                </a:solidFill>
                <a:latin typeface="Arial"/>
                <a:cs typeface="Arial"/>
              </a:rPr>
              <a:t>Dr. Jeffrey Arthurs, Gordon-Conwell Theological Seminary, </a:t>
            </a:r>
            <a:br>
              <a:rPr lang="en-US" b="1" dirty="0">
                <a:solidFill>
                  <a:srgbClr val="FFFFFF"/>
                </a:solidFill>
                <a:latin typeface="Arial"/>
                <a:cs typeface="Arial"/>
              </a:rPr>
            </a:br>
            <a:r>
              <a:rPr lang="en-US" b="1" dirty="0">
                <a:solidFill>
                  <a:srgbClr val="FFFFFF"/>
                </a:solidFill>
                <a:latin typeface="Arial"/>
                <a:cs typeface="Arial"/>
              </a:rPr>
              <a:t>as taught at Singapore Bible College DMin module, March 2016</a:t>
            </a:r>
          </a:p>
          <a:p>
            <a:pPr algn="ctr" eaLnBrk="1" hangingPunct="1"/>
            <a:r>
              <a:rPr lang="en-US" b="1" dirty="0">
                <a:solidFill>
                  <a:srgbClr val="FFFFFF"/>
                </a:solidFill>
                <a:latin typeface="Arial"/>
                <a:cs typeface="Arial"/>
              </a:rPr>
              <a:t>and offered for free download by Dr. Rick Griffith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p:txBody>
          <a:bodyPr/>
          <a:lstStyle/>
          <a:p>
            <a:pPr algn="ctr" eaLnBrk="1" hangingPunct="1">
              <a:buFontTx/>
              <a:buNone/>
              <a:defRPr/>
            </a:pPr>
            <a:r>
              <a:rPr lang="en-US" b="1" dirty="0">
                <a:solidFill>
                  <a:schemeClr val="hlink"/>
                </a:solidFill>
              </a:rPr>
              <a:t>	</a:t>
            </a:r>
            <a:r>
              <a:rPr lang="en-US" sz="3600" b="1" dirty="0">
                <a:solidFill>
                  <a:schemeClr val="bg2">
                    <a:lumMod val="25000"/>
                  </a:schemeClr>
                </a:solidFill>
              </a:rPr>
              <a:t>The life of the speaker has greater weight in determining whether he is obediently heard than any grandness of eloquence.</a:t>
            </a:r>
          </a:p>
          <a:p>
            <a:pPr algn="ctr" eaLnBrk="1" hangingPunct="1">
              <a:buFontTx/>
              <a:buNone/>
              <a:defRPr/>
            </a:pPr>
            <a:endParaRPr lang="en-US" sz="3600" b="1" dirty="0">
              <a:solidFill>
                <a:schemeClr val="bg2">
                  <a:lumMod val="25000"/>
                </a:schemeClr>
              </a:solidFill>
            </a:endParaRPr>
          </a:p>
          <a:p>
            <a:pPr algn="ctr" eaLnBrk="1" hangingPunct="1">
              <a:buFontTx/>
              <a:buNone/>
              <a:defRPr/>
            </a:pPr>
            <a:r>
              <a:rPr lang="en-US" sz="2400" b="1" dirty="0">
                <a:solidFill>
                  <a:schemeClr val="bg2">
                    <a:lumMod val="25000"/>
                  </a:schemeClr>
                </a:solidFill>
              </a:rPr>
              <a:t>Augustine, </a:t>
            </a:r>
            <a:r>
              <a:rPr lang="en-US" sz="2400" b="1" i="1" dirty="0">
                <a:solidFill>
                  <a:schemeClr val="bg2">
                    <a:lumMod val="25000"/>
                  </a:schemeClr>
                </a:solidFill>
              </a:rPr>
              <a:t>On Christian Doctrine</a:t>
            </a:r>
            <a:r>
              <a:rPr lang="en-US" sz="2400" b="1" dirty="0">
                <a:solidFill>
                  <a:schemeClr val="bg2">
                    <a:lumMod val="25000"/>
                  </a:schemeClr>
                </a:solidFill>
              </a:rPr>
              <a:t>, trans. Robertson, 164.</a:t>
            </a:r>
          </a:p>
          <a:p>
            <a:pPr algn="ctr" eaLnBrk="1" hangingPunct="1">
              <a:buFontTx/>
              <a:buNone/>
              <a:defRPr/>
            </a:pPr>
            <a:endParaRPr lang="en-US" b="1" dirty="0">
              <a:solidFill>
                <a:schemeClr val="hlink"/>
              </a:solidFill>
            </a:endParaRPr>
          </a:p>
        </p:txBody>
      </p:sp>
      <p:sp>
        <p:nvSpPr>
          <p:cNvPr id="4" name="Title 3"/>
          <p:cNvSpPr>
            <a:spLocks noGrp="1"/>
          </p:cNvSpPr>
          <p:nvPr>
            <p:ph type="title"/>
          </p:nvPr>
        </p:nvSpPr>
        <p:spPr/>
        <p:txBody>
          <a:bodyP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1447800"/>
            <a:ext cx="7315200" cy="1935162"/>
          </a:xfrm>
        </p:spPr>
        <p:txBody>
          <a:bodyPr>
            <a:normAutofit fontScale="90000"/>
          </a:bodyPr>
          <a:lstStyle/>
          <a:p>
            <a:pPr algn="ctr" eaLnBrk="1" hangingPunct="1">
              <a:defRPr/>
            </a:pPr>
            <a:br>
              <a:rPr lang="en-US" sz="4000" dirty="0"/>
            </a:br>
            <a:r>
              <a:rPr lang="en-US" sz="4000" dirty="0"/>
              <a:t>Ask yourself: </a:t>
            </a:r>
            <a:br>
              <a:rPr lang="en-US" sz="4000" dirty="0"/>
            </a:br>
            <a:r>
              <a:rPr lang="en-US" sz="4000" dirty="0"/>
              <a:t>Am I living the kind of life I am recommending to others?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a:r>
              <a:rPr lang="en-US" dirty="0"/>
              <a:t>Share Your Self</a:t>
            </a:r>
          </a:p>
        </p:txBody>
      </p:sp>
      <p:sp>
        <p:nvSpPr>
          <p:cNvPr id="94211" name="Rectangle 3"/>
          <p:cNvSpPr>
            <a:spLocks noGrp="1" noChangeArrowheads="1"/>
          </p:cNvSpPr>
          <p:nvPr>
            <p:ph type="body" idx="1"/>
          </p:nvPr>
        </p:nvSpPr>
        <p:spPr/>
        <p:txBody>
          <a:bodyPr/>
          <a:lstStyle/>
          <a:p>
            <a:pPr marL="122238" indent="-122238" algn="ctr">
              <a:buFontTx/>
              <a:buNone/>
            </a:pPr>
            <a:r>
              <a:rPr lang="en-US" sz="2800" dirty="0"/>
              <a:t>“Every vision needs a vision-</a:t>
            </a:r>
            <a:r>
              <a:rPr lang="en-US" sz="2800" dirty="0" err="1"/>
              <a:t>embodier</a:t>
            </a:r>
            <a:r>
              <a:rPr lang="en-US" sz="2800" dirty="0"/>
              <a:t>.”</a:t>
            </a:r>
          </a:p>
          <a:p>
            <a:pPr marL="122238" indent="-122238" algn="ctr">
              <a:buFontTx/>
              <a:buNone/>
            </a:pPr>
            <a:r>
              <a:rPr lang="en-US" sz="2400" dirty="0"/>
              <a:t>Bill </a:t>
            </a:r>
            <a:r>
              <a:rPr lang="en-US" sz="2400" dirty="0" err="1"/>
              <a:t>Hybels</a:t>
            </a:r>
            <a:br>
              <a:rPr lang="en-US" sz="2400" dirty="0"/>
            </a:br>
            <a:endParaRPr lang="en-US" sz="2800" dirty="0"/>
          </a:p>
          <a:p>
            <a:pPr marL="122238" indent="-122238">
              <a:buFontTx/>
              <a:buNone/>
            </a:pPr>
            <a:r>
              <a:rPr lang="en-US" sz="2800" dirty="0"/>
              <a:t>“You know how we lived among you for your sake. You became imitators of us and of the Lord . . . we were delighted to share with you not only the gospel of God but our lives as well.”</a:t>
            </a:r>
            <a:br>
              <a:rPr lang="en-US" sz="2800" dirty="0"/>
            </a:br>
            <a:r>
              <a:rPr lang="en-US" sz="2800" dirty="0"/>
              <a:t>			I Thessalonians 2:6,8</a:t>
            </a:r>
          </a:p>
          <a:p>
            <a:pPr marL="122238" indent="-122238">
              <a:buFontTx/>
              <a:buNone/>
            </a:pPr>
            <a:endParaRPr lang="en-US" sz="2800" dirty="0"/>
          </a:p>
          <a:p>
            <a:pPr marL="122238" indent="-122238">
              <a:buFontTx/>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1066800"/>
          </a:xfrm>
        </p:spPr>
        <p:txBody>
          <a:bodyPr>
            <a:noAutofit/>
          </a:bodyPr>
          <a:lstStyle/>
          <a:p>
            <a:pPr algn="ctr"/>
            <a:r>
              <a:rPr lang="en-US" sz="3200" dirty="0"/>
              <a:t>How to cast vision  from the Pulpit: Four methods</a:t>
            </a:r>
          </a:p>
        </p:txBody>
      </p:sp>
      <p:sp>
        <p:nvSpPr>
          <p:cNvPr id="3" name="Content Placeholder 2"/>
          <p:cNvSpPr>
            <a:spLocks noGrp="1"/>
          </p:cNvSpPr>
          <p:nvPr>
            <p:ph idx="1"/>
          </p:nvPr>
        </p:nvSpPr>
        <p:spPr>
          <a:xfrm>
            <a:off x="533400" y="1371600"/>
            <a:ext cx="8153400" cy="4876800"/>
          </a:xfrm>
        </p:spPr>
        <p:txBody>
          <a:bodyPr>
            <a:normAutofit lnSpcReduction="10000"/>
          </a:bodyPr>
          <a:lstStyle/>
          <a:p>
            <a:r>
              <a:rPr lang="en-US" dirty="0"/>
              <a:t>Encourage/inspire.</a:t>
            </a:r>
          </a:p>
          <a:p>
            <a:pPr lvl="1"/>
            <a:r>
              <a:rPr lang="en-US" dirty="0"/>
              <a:t>“It will be worth it for you.”</a:t>
            </a:r>
          </a:p>
          <a:p>
            <a:pPr lvl="1"/>
            <a:r>
              <a:rPr lang="en-US" dirty="0"/>
              <a:t>Deut. 28:1-14; 30:11-16, 19-20.</a:t>
            </a:r>
          </a:p>
          <a:p>
            <a:r>
              <a:rPr lang="en-US" dirty="0"/>
              <a:t>Warn.</a:t>
            </a:r>
          </a:p>
          <a:p>
            <a:pPr lvl="1"/>
            <a:r>
              <a:rPr lang="en-US" dirty="0"/>
              <a:t>“The wrong decision will result in pain for you.”</a:t>
            </a:r>
          </a:p>
          <a:p>
            <a:pPr lvl="1"/>
            <a:r>
              <a:rPr lang="en-US" dirty="0"/>
              <a:t>Deut. 28:15-68, 30:17-18; Prov. 7:6-27.</a:t>
            </a:r>
          </a:p>
          <a:p>
            <a:r>
              <a:rPr lang="en-US" dirty="0"/>
              <a:t>Model.</a:t>
            </a:r>
          </a:p>
          <a:p>
            <a:pPr lvl="1"/>
            <a:r>
              <a:rPr lang="en-US" dirty="0"/>
              <a:t>“I’ll go first.”</a:t>
            </a:r>
          </a:p>
          <a:p>
            <a:pPr lvl="1"/>
            <a:r>
              <a:rPr lang="en-US" dirty="0"/>
              <a:t>Josh. 24:14-15; 1 Chron. 29:1-5; John 13.</a:t>
            </a:r>
          </a:p>
          <a:p>
            <a:r>
              <a:rPr lang="en-US" dirty="0"/>
              <a:t>Grander vision.</a:t>
            </a:r>
          </a:p>
          <a:p>
            <a:pPr lvl="1"/>
            <a:r>
              <a:rPr lang="en-US" dirty="0"/>
              <a:t>“Give yourself to something bigger than yourself.”</a:t>
            </a:r>
          </a:p>
          <a:p>
            <a:pPr lvl="1"/>
            <a:r>
              <a:rPr lang="en-US" dirty="0"/>
              <a:t>Esther 4:12-14.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dissolve">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dissolve">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dissolve">
                                      <p:cBhvr>
                                        <p:cTn id="1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people support causes:</a:t>
            </a:r>
          </a:p>
        </p:txBody>
      </p:sp>
      <p:sp>
        <p:nvSpPr>
          <p:cNvPr id="3" name="Content Placeholder 2"/>
          <p:cNvSpPr>
            <a:spLocks noGrp="1"/>
          </p:cNvSpPr>
          <p:nvPr>
            <p:ph idx="1"/>
          </p:nvPr>
        </p:nvSpPr>
        <p:spPr>
          <a:xfrm>
            <a:off x="1066800" y="1609416"/>
            <a:ext cx="6629400" cy="4846320"/>
          </a:xfrm>
        </p:spPr>
        <p:txBody>
          <a:bodyPr/>
          <a:lstStyle/>
          <a:p>
            <a:r>
              <a:rPr lang="en-US" dirty="0"/>
              <a:t>To do the right thing.</a:t>
            </a:r>
          </a:p>
          <a:p>
            <a:r>
              <a:rPr lang="en-US" dirty="0"/>
              <a:t>To feel good about something.</a:t>
            </a:r>
          </a:p>
          <a:p>
            <a:r>
              <a:rPr lang="en-US" dirty="0"/>
              <a:t>To contribute to society.</a:t>
            </a:r>
          </a:p>
          <a:p>
            <a:r>
              <a:rPr lang="en-US" dirty="0"/>
              <a:t>To join a social group.</a:t>
            </a:r>
          </a:p>
          <a:p>
            <a:r>
              <a:rPr lang="en-US" dirty="0"/>
              <a:t>To prove themselves.</a:t>
            </a:r>
          </a:p>
          <a:p>
            <a:r>
              <a:rPr lang="en-US" dirty="0"/>
              <a:t>To enrich their lives.</a:t>
            </a:r>
          </a:p>
          <a:p>
            <a:endParaRPr lang="en-US" dirty="0"/>
          </a:p>
          <a:p>
            <a:pPr algn="r">
              <a:buNone/>
            </a:pPr>
            <a:r>
              <a:rPr lang="en-US" sz="2000" dirty="0"/>
              <a:t>Guy Kawasaki, </a:t>
            </a:r>
            <a:r>
              <a:rPr lang="en-US" sz="2000" i="1" dirty="0"/>
              <a:t>Selling the Dream </a:t>
            </a:r>
            <a:r>
              <a:rPr lang="en-US" sz="2000" dirty="0"/>
              <a:t>(New York: Harper Collins, 1991), 53-54.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457200"/>
            <a:ext cx="7239000" cy="2590800"/>
          </a:xfrm>
        </p:spPr>
        <p:txBody>
          <a:bodyPr>
            <a:normAutofit fontScale="90000"/>
          </a:bodyPr>
          <a:lstStyle/>
          <a:p>
            <a:pPr algn="ctr"/>
            <a:r>
              <a:rPr lang="en-US" sz="3600" dirty="0"/>
              <a:t>How To cast vision from the Pulpit: </a:t>
            </a:r>
            <a:br>
              <a:rPr lang="en-US" sz="3600" dirty="0"/>
            </a:br>
            <a:r>
              <a:rPr lang="en-US" sz="3600" dirty="0"/>
              <a:t>craft your language:</a:t>
            </a:r>
            <a:br>
              <a:rPr lang="en-US" sz="3600" dirty="0"/>
            </a:br>
            <a:r>
              <a:rPr lang="en-US" sz="3100" dirty="0"/>
              <a:t>“Use Better Words </a:t>
            </a:r>
            <a:br>
              <a:rPr lang="en-US" sz="3100" dirty="0"/>
            </a:br>
            <a:r>
              <a:rPr lang="en-US" sz="3100" dirty="0"/>
              <a:t>and Use Words Better”</a:t>
            </a:r>
            <a:br>
              <a:rPr lang="en-US" sz="3100" dirty="0"/>
            </a:br>
            <a:r>
              <a:rPr lang="en-US" sz="2200" dirty="0"/>
              <a:t>(</a:t>
            </a:r>
            <a:r>
              <a:rPr lang="en-US" sz="2200" dirty="0" err="1"/>
              <a:t>Byran</a:t>
            </a:r>
            <a:r>
              <a:rPr lang="en-US" sz="2200" dirty="0"/>
              <a:t> Wilkerson)</a:t>
            </a:r>
          </a:p>
        </p:txBody>
      </p:sp>
      <p:sp>
        <p:nvSpPr>
          <p:cNvPr id="87043" name="Rectangle 3"/>
          <p:cNvSpPr>
            <a:spLocks noGrp="1" noChangeArrowheads="1"/>
          </p:cNvSpPr>
          <p:nvPr>
            <p:ph type="body" idx="1"/>
          </p:nvPr>
        </p:nvSpPr>
        <p:spPr>
          <a:xfrm>
            <a:off x="457200" y="3505200"/>
            <a:ext cx="7239000" cy="2950536"/>
          </a:xfrm>
        </p:spPr>
        <p:txBody>
          <a:bodyPr/>
          <a:lstStyle/>
          <a:p>
            <a:pPr algn="ctr"/>
            <a:r>
              <a:rPr lang="en-US" dirty="0"/>
              <a:t>Concrete (not abstract)</a:t>
            </a:r>
          </a:p>
          <a:p>
            <a:pPr algn="ctr"/>
            <a:r>
              <a:rPr lang="en-US" dirty="0"/>
              <a:t>Vivid (not dull)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457200" y="1143000"/>
            <a:ext cx="7239000" cy="5312736"/>
          </a:xfrm>
        </p:spPr>
        <p:txBody>
          <a:bodyPr>
            <a:normAutofit/>
          </a:bodyPr>
          <a:lstStyle/>
          <a:p>
            <a:pPr marL="0" indent="0">
              <a:lnSpc>
                <a:spcPct val="90000"/>
              </a:lnSpc>
              <a:buFontTx/>
              <a:buNone/>
            </a:pPr>
            <a:r>
              <a:rPr lang="en-US" sz="2800" dirty="0"/>
              <a:t>I have found myself discovering that mostly I do not need more advice, but strength.  I do not need new information, but the courage, freedom, and authorization to act on what I already have been given in the gospel . . . . The dry places in our lives—places of resistance and embrace—are not ultimately reached by instruction . . . </a:t>
            </a:r>
            <a:r>
              <a:rPr lang="en-US" sz="2800" i="1" dirty="0"/>
              <a:t>but by stories, images, metaphors, and phrases that line out the world differently.</a:t>
            </a:r>
            <a:endParaRPr lang="en-US" sz="2800" dirty="0"/>
          </a:p>
          <a:p>
            <a:pPr marL="0" indent="0" algn="r">
              <a:lnSpc>
                <a:spcPct val="90000"/>
              </a:lnSpc>
              <a:buFontTx/>
              <a:buNone/>
            </a:pPr>
            <a:r>
              <a:rPr lang="en-US" sz="2800" dirty="0"/>
              <a:t>			</a:t>
            </a:r>
            <a:r>
              <a:rPr lang="en-US" sz="2400" dirty="0"/>
              <a:t>Walter </a:t>
            </a:r>
            <a:r>
              <a:rPr lang="en-US" sz="2400" dirty="0" err="1"/>
              <a:t>Breuggeman</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457200"/>
            <a:ext cx="7239000" cy="2590800"/>
          </a:xfrm>
        </p:spPr>
        <p:txBody>
          <a:bodyPr>
            <a:normAutofit fontScale="90000"/>
          </a:bodyPr>
          <a:lstStyle/>
          <a:p>
            <a:pPr algn="ctr"/>
            <a:r>
              <a:rPr lang="en-US" sz="3600" dirty="0"/>
              <a:t>How To cast vision from the Pulpit: </a:t>
            </a:r>
            <a:br>
              <a:rPr lang="en-US" sz="3600" dirty="0"/>
            </a:br>
            <a:r>
              <a:rPr lang="en-US" sz="3600" dirty="0"/>
              <a:t>craft your language:</a:t>
            </a:r>
            <a:br>
              <a:rPr lang="en-US" sz="3600" dirty="0"/>
            </a:br>
            <a:r>
              <a:rPr lang="en-US" sz="3100" dirty="0"/>
              <a:t>“Use Better Words </a:t>
            </a:r>
            <a:br>
              <a:rPr lang="en-US" sz="3100" dirty="0"/>
            </a:br>
            <a:r>
              <a:rPr lang="en-US" sz="3100" dirty="0"/>
              <a:t>and Use Words Better”</a:t>
            </a:r>
            <a:br>
              <a:rPr lang="en-US" sz="3100" dirty="0"/>
            </a:br>
            <a:r>
              <a:rPr lang="en-US" sz="2200" dirty="0"/>
              <a:t>(</a:t>
            </a:r>
            <a:r>
              <a:rPr lang="en-US" sz="2200" dirty="0" err="1"/>
              <a:t>Byran</a:t>
            </a:r>
            <a:r>
              <a:rPr lang="en-US" sz="2200" dirty="0"/>
              <a:t> Wilkerson)</a:t>
            </a:r>
          </a:p>
        </p:txBody>
      </p:sp>
      <p:sp>
        <p:nvSpPr>
          <p:cNvPr id="87043" name="Rectangle 3"/>
          <p:cNvSpPr>
            <a:spLocks noGrp="1" noChangeArrowheads="1"/>
          </p:cNvSpPr>
          <p:nvPr>
            <p:ph type="body" idx="1"/>
          </p:nvPr>
        </p:nvSpPr>
        <p:spPr>
          <a:xfrm>
            <a:off x="457200" y="3505200"/>
            <a:ext cx="7239000" cy="2950536"/>
          </a:xfrm>
        </p:spPr>
        <p:txBody>
          <a:bodyPr/>
          <a:lstStyle/>
          <a:p>
            <a:pPr algn="ctr"/>
            <a:r>
              <a:rPr lang="en-US" dirty="0"/>
              <a:t>Concrete (not abstract)</a:t>
            </a:r>
          </a:p>
          <a:p>
            <a:pPr algn="ctr"/>
            <a:r>
              <a:rPr lang="en-US" dirty="0"/>
              <a:t>Vivid (not dull)</a:t>
            </a:r>
          </a:p>
          <a:p>
            <a:pPr algn="ctr"/>
            <a:r>
              <a:rPr lang="en-US" dirty="0"/>
              <a:t>Repeated (not spoken once then forgotten)</a:t>
            </a:r>
          </a:p>
        </p:txBody>
      </p:sp>
    </p:spTree>
    <p:extLst>
      <p:ext uri="{BB962C8B-B14F-4D97-AF65-F5344CB8AC3E}">
        <p14:creationId xmlns:p14="http://schemas.microsoft.com/office/powerpoint/2010/main" val="16705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 calcmode="lin" valueType="num">
                                      <p:cBhvr additive="base">
                                        <p:cTn id="7"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Repetition and vision</a:t>
            </a:r>
          </a:p>
        </p:txBody>
      </p:sp>
      <p:sp>
        <p:nvSpPr>
          <p:cNvPr id="3" name="Content Placeholder 2"/>
          <p:cNvSpPr>
            <a:spLocks noGrp="1"/>
          </p:cNvSpPr>
          <p:nvPr>
            <p:ph idx="1"/>
          </p:nvPr>
        </p:nvSpPr>
        <p:spPr>
          <a:xfrm>
            <a:off x="457200" y="2011680"/>
            <a:ext cx="7239000" cy="4846320"/>
          </a:xfrm>
        </p:spPr>
        <p:txBody>
          <a:bodyPr/>
          <a:lstStyle/>
          <a:p>
            <a:r>
              <a:rPr lang="en-US" dirty="0"/>
              <a:t>Preach a “state of the church” message every year.</a:t>
            </a:r>
          </a:p>
          <a:p>
            <a:r>
              <a:rPr lang="en-US" dirty="0"/>
              <a:t>Preach a series on the mission of the church every year.</a:t>
            </a:r>
          </a:p>
          <a:p>
            <a:r>
              <a:rPr lang="en-US" dirty="0"/>
              <a:t>Summarize your vision in one memorable statement and repeat it often.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pPr algn="ctr"/>
            <a:r>
              <a:rPr lang="en-US" sz="4000" dirty="0"/>
              <a:t>Use Better Words </a:t>
            </a:r>
            <a:br>
              <a:rPr lang="en-US" sz="4000" dirty="0"/>
            </a:br>
            <a:r>
              <a:rPr lang="en-US" sz="4000" dirty="0"/>
              <a:t>and Use Words Better</a:t>
            </a:r>
          </a:p>
        </p:txBody>
      </p:sp>
      <p:sp>
        <p:nvSpPr>
          <p:cNvPr id="113667" name="Rectangle 3"/>
          <p:cNvSpPr>
            <a:spLocks noGrp="1" noChangeArrowheads="1"/>
          </p:cNvSpPr>
          <p:nvPr>
            <p:ph type="body" idx="1"/>
          </p:nvPr>
        </p:nvSpPr>
        <p:spPr/>
        <p:txBody>
          <a:bodyPr/>
          <a:lstStyle/>
          <a:p>
            <a:pPr algn="ctr"/>
            <a:r>
              <a:rPr lang="en-US" sz="3200" dirty="0"/>
              <a:t>Coin a phrase</a:t>
            </a:r>
          </a:p>
          <a:p>
            <a:pPr algn="ctr"/>
            <a:r>
              <a:rPr lang="en-US" sz="3200" dirty="0"/>
              <a:t>Create a metaphor</a:t>
            </a:r>
          </a:p>
          <a:p>
            <a:pPr marL="122238" indent="-122238" algn="ctr"/>
            <a:r>
              <a:rPr lang="en-US" sz="3200" dirty="0"/>
              <a:t>Tell a story</a:t>
            </a:r>
          </a:p>
          <a:p>
            <a:pPr marL="122238" indent="-122238">
              <a:buFontTx/>
              <a:buNone/>
            </a:pPr>
            <a:endParaRPr lang="en-US" dirty="0"/>
          </a:p>
          <a:p>
            <a:pPr marL="122238" indent="-122238">
              <a:buFontTx/>
              <a:buNone/>
            </a:pPr>
            <a:r>
              <a:rPr lang="en-US" dirty="0"/>
              <a:t>“The human mind is a picture gallery, not a lecture hall, and the images that hang there shape our beliefs, behaviors and decisions.”</a:t>
            </a:r>
          </a:p>
          <a:p>
            <a:pPr marL="122238" indent="-122238" algn="r">
              <a:buFontTx/>
              <a:buNone/>
            </a:pPr>
            <a:r>
              <a:rPr lang="en-US" dirty="0"/>
              <a:t>				</a:t>
            </a:r>
            <a:r>
              <a:rPr lang="en-US" sz="2000" dirty="0"/>
              <a:t>Warren </a:t>
            </a:r>
            <a:r>
              <a:rPr lang="en-US" sz="2000" dirty="0" err="1"/>
              <a:t>Wiersbe</a:t>
            </a:r>
            <a:endParaRPr lang="en-US" dirty="0"/>
          </a:p>
          <a:p>
            <a:pPr algn="ctr"/>
            <a:endParaRPr lang="en-US" dirty="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endParaRPr lang="en-US" dirty="0"/>
          </a:p>
        </p:txBody>
      </p:sp>
      <p:sp>
        <p:nvSpPr>
          <p:cNvPr id="5126" name="Rectangle 6"/>
          <p:cNvSpPr>
            <a:spLocks noGrp="1" noChangeArrowheads="1"/>
          </p:cNvSpPr>
          <p:nvPr>
            <p:ph type="body" idx="1"/>
          </p:nvPr>
        </p:nvSpPr>
        <p:spPr/>
        <p:txBody>
          <a:bodyPr/>
          <a:lstStyle/>
          <a:p>
            <a:pPr marL="60325" indent="4763" algn="ctr">
              <a:buClr>
                <a:schemeClr val="tx1"/>
              </a:buClr>
              <a:buFontTx/>
              <a:buNone/>
            </a:pPr>
            <a:r>
              <a:rPr lang="en-US" i="1" dirty="0"/>
              <a:t>Twenty-first century leaders will lead not by the authority of their position but by their ability to articulate a vision and core values for their organizations or congregations.</a:t>
            </a:r>
            <a:endParaRPr lang="en-US" dirty="0"/>
          </a:p>
          <a:p>
            <a:pPr marL="60325" indent="4763" algn="r">
              <a:buClr>
                <a:schemeClr val="tx1"/>
              </a:buClr>
              <a:buFontTx/>
              <a:buNone/>
            </a:pPr>
            <a:r>
              <a:rPr lang="en-US" sz="2400" dirty="0"/>
              <a:t>Aubrey </a:t>
            </a:r>
            <a:r>
              <a:rPr lang="en-US" sz="2400" dirty="0" err="1"/>
              <a:t>Malphurs</a:t>
            </a:r>
            <a:endParaRPr lang="en-US" sz="2400" dirty="0"/>
          </a:p>
          <a:p>
            <a:pPr marL="60325" indent="4763" algn="r">
              <a:buClr>
                <a:schemeClr val="tx1"/>
              </a:buClr>
              <a:buFontTx/>
              <a:buNone/>
            </a:pPr>
            <a:endParaRPr lang="en-US" sz="2400" dirty="0"/>
          </a:p>
          <a:p>
            <a:pPr marL="60325" indent="4763" algn="ctr">
              <a:buClr>
                <a:schemeClr val="tx1"/>
              </a:buClr>
              <a:buFontTx/>
              <a:buNone/>
            </a:pPr>
            <a:r>
              <a:rPr lang="en-US" sz="2400" b="1" dirty="0"/>
              <a:t>Warning: Vision leaks.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6">
                                            <p:txEl>
                                              <p:pRg st="3" end="3"/>
                                            </p:txEl>
                                          </p:spTgt>
                                        </p:tgtEl>
                                        <p:attrNameLst>
                                          <p:attrName>style.visibility</p:attrName>
                                        </p:attrNameLst>
                                      </p:cBhvr>
                                      <p:to>
                                        <p:strVal val="visible"/>
                                      </p:to>
                                    </p:set>
                                    <p:anim calcmode="lin" valueType="num">
                                      <p:cBhvr additive="base">
                                        <p:cTn id="7" dur="500" fill="hold"/>
                                        <p:tgtEl>
                                          <p:spTgt spid="512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Story and Vision</a:t>
            </a:r>
          </a:p>
        </p:txBody>
      </p:sp>
      <p:sp>
        <p:nvSpPr>
          <p:cNvPr id="3" name="Content Placeholder 2"/>
          <p:cNvSpPr>
            <a:spLocks noGrp="1"/>
          </p:cNvSpPr>
          <p:nvPr>
            <p:ph idx="1"/>
          </p:nvPr>
        </p:nvSpPr>
        <p:spPr>
          <a:xfrm>
            <a:off x="457200" y="1859280"/>
            <a:ext cx="7239000" cy="4846320"/>
          </a:xfrm>
        </p:spPr>
        <p:txBody>
          <a:bodyPr/>
          <a:lstStyle/>
          <a:p>
            <a:pPr>
              <a:buNone/>
            </a:pPr>
            <a:r>
              <a:rPr lang="en-US" dirty="0"/>
              <a:t>	Perhaps the most powerful tool for communicating the language of leadership within the preaching event is the use of stories that capture the essence of the vision.</a:t>
            </a:r>
          </a:p>
          <a:p>
            <a:pPr>
              <a:buNone/>
            </a:pPr>
            <a:endParaRPr lang="en-US" dirty="0"/>
          </a:p>
          <a:p>
            <a:pPr algn="r">
              <a:buNone/>
            </a:pPr>
            <a:r>
              <a:rPr lang="en-US" sz="2000" dirty="0"/>
              <a:t>James White, “Preaching and Administration,” </a:t>
            </a:r>
            <a:r>
              <a:rPr lang="en-US" sz="2000" i="1" dirty="0"/>
              <a:t>Handbook of Contemporary Preaching</a:t>
            </a:r>
            <a:r>
              <a:rPr lang="en-US" sz="2000" dirty="0"/>
              <a:t>, Michael Duduit, ed. (Nashville: B &amp; H, 1992): 458-459.</a:t>
            </a:r>
          </a:p>
          <a:p>
            <a:pPr>
              <a:buNone/>
            </a:pPr>
            <a:endParaRPr lang="en-US" dirty="0"/>
          </a:p>
          <a:p>
            <a:pPr algn="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How to cast vision from the pulpit: embody the vision</a:t>
            </a:r>
          </a:p>
        </p:txBody>
      </p:sp>
      <p:sp>
        <p:nvSpPr>
          <p:cNvPr id="3" name="Content Placeholder 2"/>
          <p:cNvSpPr>
            <a:spLocks noGrp="1"/>
          </p:cNvSpPr>
          <p:nvPr>
            <p:ph idx="1"/>
          </p:nvPr>
        </p:nvSpPr>
        <p:spPr>
          <a:xfrm>
            <a:off x="457200" y="1828800"/>
            <a:ext cx="7239000" cy="4626936"/>
          </a:xfrm>
        </p:spPr>
        <p:txBody>
          <a:bodyPr/>
          <a:lstStyle/>
          <a:p>
            <a:pPr marL="0" indent="0">
              <a:buNone/>
            </a:pPr>
            <a:r>
              <a:rPr lang="en-US" dirty="0"/>
              <a:t>For there is no way in which the mind of the auditor may be aroused or soothed that I have not tried . . . . But, as I said before, it is no great intellectual gift [which enables me to arouse them], but a vigorous spirit which inflames me to such an extent that I am beside myself; and I am sure that the audience would never be set on fire unless the words that reached them were fiery.</a:t>
            </a:r>
          </a:p>
          <a:p>
            <a:pPr marL="0" indent="0" algn="r">
              <a:buNone/>
            </a:pPr>
            <a:endParaRPr lang="en-US" sz="2000" dirty="0"/>
          </a:p>
          <a:p>
            <a:pPr marL="0" indent="0" algn="r">
              <a:buNone/>
            </a:pPr>
            <a:r>
              <a:rPr lang="en-US" sz="2000" dirty="0"/>
              <a:t>Cicero, </a:t>
            </a:r>
            <a:r>
              <a:rPr lang="en-US" sz="2000" i="1" dirty="0"/>
              <a:t>Orator </a:t>
            </a:r>
            <a:r>
              <a:rPr lang="en-US" sz="2000" dirty="0"/>
              <a:t>(Loeb </a:t>
            </a:r>
            <a:r>
              <a:rPr lang="en-US" sz="2000"/>
              <a:t>Classical Library), 130.</a:t>
            </a:r>
            <a:endParaRPr lang="en-US" sz="2000" dirty="0"/>
          </a:p>
          <a:p>
            <a:pPr marL="0" indent="0">
              <a:buNone/>
            </a:pPr>
            <a:endParaRPr lang="en-US" dirty="0"/>
          </a:p>
        </p:txBody>
      </p:sp>
    </p:spTree>
    <p:extLst>
      <p:ext uri="{BB962C8B-B14F-4D97-AF65-F5344CB8AC3E}">
        <p14:creationId xmlns:p14="http://schemas.microsoft.com/office/powerpoint/2010/main" val="203539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889760"/>
          </a:xfrm>
        </p:spPr>
        <p:txBody>
          <a:bodyPr>
            <a:normAutofit/>
          </a:bodyPr>
          <a:lstStyle/>
          <a:p>
            <a:pPr algn="ctr"/>
            <a:r>
              <a:rPr lang="en-US" dirty="0"/>
              <a:t>Casting vision and “sticky” ideas</a:t>
            </a:r>
            <a:br>
              <a:rPr lang="en-US" dirty="0"/>
            </a:br>
            <a:r>
              <a:rPr lang="en-US" dirty="0" err="1">
                <a:solidFill>
                  <a:schemeClr val="tx2">
                    <a:lumMod val="60000"/>
                    <a:lumOff val="40000"/>
                  </a:schemeClr>
                </a:solidFill>
                <a:effectLst>
                  <a:outerShdw blurRad="38100" dist="38100" dir="2700000" algn="tl">
                    <a:srgbClr val="000000">
                      <a:alpha val="43137"/>
                    </a:srgbClr>
                  </a:outerShdw>
                </a:effectLst>
              </a:rPr>
              <a:t>succes</a:t>
            </a:r>
            <a:endParaRPr lang="en-US" i="1" dirty="0"/>
          </a:p>
        </p:txBody>
      </p:sp>
      <p:sp>
        <p:nvSpPr>
          <p:cNvPr id="3" name="Content Placeholder 2"/>
          <p:cNvSpPr>
            <a:spLocks noGrp="1"/>
          </p:cNvSpPr>
          <p:nvPr>
            <p:ph idx="1"/>
          </p:nvPr>
        </p:nvSpPr>
        <p:spPr>
          <a:xfrm>
            <a:off x="2819400" y="2133600"/>
            <a:ext cx="4876800" cy="3636336"/>
          </a:xfrm>
        </p:spPr>
        <p:txBody>
          <a:bodyPr>
            <a:normAutofit fontScale="55000" lnSpcReduction="20000"/>
          </a:bodyPr>
          <a:lstStyle/>
          <a:p>
            <a:endParaRPr lang="en-US" sz="3600" dirty="0">
              <a:solidFill>
                <a:schemeClr val="tx2">
                  <a:lumMod val="75000"/>
                </a:schemeClr>
              </a:solidFill>
            </a:endParaRPr>
          </a:p>
          <a:p>
            <a:r>
              <a:rPr lang="en-US" sz="5800" dirty="0">
                <a:solidFill>
                  <a:schemeClr val="tx2">
                    <a:lumMod val="75000"/>
                  </a:schemeClr>
                </a:solidFill>
              </a:rPr>
              <a:t>S</a:t>
            </a:r>
            <a:r>
              <a:rPr lang="en-US" sz="4500" dirty="0"/>
              <a:t>imple</a:t>
            </a:r>
          </a:p>
          <a:p>
            <a:r>
              <a:rPr lang="en-US" sz="5100" dirty="0">
                <a:solidFill>
                  <a:schemeClr val="tx2">
                    <a:lumMod val="75000"/>
                  </a:schemeClr>
                </a:solidFill>
              </a:rPr>
              <a:t>U</a:t>
            </a:r>
            <a:r>
              <a:rPr lang="en-US" sz="4500" dirty="0"/>
              <a:t>nexpected</a:t>
            </a:r>
          </a:p>
          <a:p>
            <a:r>
              <a:rPr lang="en-US" sz="5100" dirty="0">
                <a:solidFill>
                  <a:schemeClr val="tx2">
                    <a:lumMod val="75000"/>
                  </a:schemeClr>
                </a:solidFill>
              </a:rPr>
              <a:t>C</a:t>
            </a:r>
            <a:r>
              <a:rPr lang="en-US" sz="4500" dirty="0"/>
              <a:t>redible</a:t>
            </a:r>
          </a:p>
          <a:p>
            <a:r>
              <a:rPr lang="en-US" sz="5100" dirty="0">
                <a:solidFill>
                  <a:schemeClr val="tx2">
                    <a:lumMod val="75000"/>
                  </a:schemeClr>
                </a:solidFill>
              </a:rPr>
              <a:t>C</a:t>
            </a:r>
            <a:r>
              <a:rPr lang="en-US" sz="4500" dirty="0"/>
              <a:t>oncrete</a:t>
            </a:r>
          </a:p>
          <a:p>
            <a:r>
              <a:rPr lang="en-US" sz="5100" dirty="0">
                <a:solidFill>
                  <a:schemeClr val="tx2">
                    <a:lumMod val="75000"/>
                  </a:schemeClr>
                </a:solidFill>
              </a:rPr>
              <a:t>E</a:t>
            </a:r>
            <a:r>
              <a:rPr lang="en-US" sz="4500" dirty="0"/>
              <a:t>motional</a:t>
            </a:r>
          </a:p>
          <a:p>
            <a:r>
              <a:rPr lang="en-US" sz="5100" dirty="0">
                <a:solidFill>
                  <a:schemeClr val="tx2">
                    <a:lumMod val="75000"/>
                  </a:schemeClr>
                </a:solidFill>
              </a:rPr>
              <a:t>S</a:t>
            </a:r>
            <a:r>
              <a:rPr lang="en-US" sz="4500" dirty="0"/>
              <a:t>tories</a:t>
            </a:r>
          </a:p>
          <a:p>
            <a:pPr>
              <a:buNone/>
            </a:pPr>
            <a:endParaRPr lang="en-US" dirty="0"/>
          </a:p>
          <a:p>
            <a:pPr algn="r">
              <a:buNone/>
            </a:pPr>
            <a:r>
              <a:rPr lang="en-US" sz="3600" dirty="0"/>
              <a:t>(Heath and Heath, </a:t>
            </a:r>
            <a:r>
              <a:rPr lang="en-US" sz="3600" i="1" dirty="0"/>
              <a:t>Made To Stick)</a:t>
            </a:r>
            <a:endParaRPr lang="en-US" sz="3600" dirty="0"/>
          </a:p>
          <a:p>
            <a:endParaRPr lang="en-US"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Singleton</a:t>
            </a:r>
            <a:br>
              <a:rPr lang="en-US" dirty="0"/>
            </a:br>
            <a:r>
              <a:rPr lang="en-US" dirty="0"/>
              <a:t>“Turtles on Fencepost”</a:t>
            </a:r>
          </a:p>
        </p:txBody>
      </p:sp>
      <p:pic>
        <p:nvPicPr>
          <p:cNvPr id="4" name="Content Placeholder 3"/>
          <p:cNvPicPr>
            <a:picLocks noGrp="1" noChangeAspect="1"/>
          </p:cNvPicPr>
          <p:nvPr>
            <p:ph sz="half" idx="1"/>
          </p:nvPr>
        </p:nvPicPr>
        <p:blipFill>
          <a:blip r:embed="rId2"/>
          <a:stretch>
            <a:fillRect/>
          </a:stretch>
        </p:blipFill>
        <p:spPr>
          <a:xfrm>
            <a:off x="5929312" y="1981200"/>
            <a:ext cx="2466975" cy="3458376"/>
          </a:xfrm>
          <a:prstGeom prst="rect">
            <a:avLst/>
          </a:prstGeom>
          <a:effectLst>
            <a:reflection blurRad="6350" stA="52000" endA="300" endPos="35000" dir="5400000" sy="-100000" algn="bl" rotWithShape="0"/>
          </a:effectLst>
          <a:scene3d>
            <a:camera prst="orthographicFront"/>
            <a:lightRig rig="threePt" dir="t"/>
          </a:scene3d>
          <a:sp3d>
            <a:bevelT/>
          </a:sp3d>
        </p:spPr>
      </p:pic>
      <p:sp>
        <p:nvSpPr>
          <p:cNvPr id="5" name="Content Placeholder 4"/>
          <p:cNvSpPr>
            <a:spLocks noGrp="1"/>
          </p:cNvSpPr>
          <p:nvPr>
            <p:ph sz="half" idx="2"/>
          </p:nvPr>
        </p:nvSpPr>
        <p:spPr>
          <a:xfrm>
            <a:off x="609600" y="1619250"/>
            <a:ext cx="6553200" cy="4933950"/>
          </a:xfrm>
        </p:spPr>
        <p:txBody>
          <a:bodyPr>
            <a:normAutofit fontScale="77500" lnSpcReduction="20000"/>
          </a:bodyPr>
          <a:lstStyle/>
          <a:p>
            <a:pPr marL="0" indent="0">
              <a:buNone/>
            </a:pPr>
            <a:r>
              <a:rPr lang="en-US" sz="3300" dirty="0"/>
              <a:t>Rhetorical Situation: is this deliberative, forensic, or epideictic?</a:t>
            </a:r>
          </a:p>
          <a:p>
            <a:pPr marL="0" indent="0">
              <a:buNone/>
            </a:pPr>
            <a:r>
              <a:rPr lang="en-US" sz="3300" b="1" dirty="0">
                <a:solidFill>
                  <a:srgbClr val="FFFF66"/>
                </a:solidFill>
                <a:effectLst>
                  <a:outerShdw blurRad="38100" dist="38100" dir="2700000" algn="tl">
                    <a:srgbClr val="000000">
                      <a:alpha val="43137"/>
                    </a:srgbClr>
                  </a:outerShdw>
                </a:effectLst>
              </a:rPr>
              <a:t>Does this sermon use “SUCCES”?</a:t>
            </a:r>
          </a:p>
          <a:p>
            <a:r>
              <a:rPr lang="en-US" sz="3300" b="1" dirty="0">
                <a:solidFill>
                  <a:srgbClr val="FFFF66"/>
                </a:solidFill>
                <a:effectLst>
                  <a:outerShdw blurRad="38100" dist="38100" dir="2700000" algn="tl">
                    <a:srgbClr val="000000">
                      <a:alpha val="43137"/>
                    </a:srgbClr>
                  </a:outerShdw>
                </a:effectLst>
              </a:rPr>
              <a:t>Simple</a:t>
            </a:r>
          </a:p>
          <a:p>
            <a:r>
              <a:rPr lang="en-US" sz="3300" b="1" dirty="0">
                <a:solidFill>
                  <a:srgbClr val="FFFF66"/>
                </a:solidFill>
                <a:effectLst>
                  <a:outerShdw blurRad="38100" dist="38100" dir="2700000" algn="tl">
                    <a:srgbClr val="000000">
                      <a:alpha val="43137"/>
                    </a:srgbClr>
                  </a:outerShdw>
                </a:effectLst>
              </a:rPr>
              <a:t>Unexpected</a:t>
            </a:r>
          </a:p>
          <a:p>
            <a:r>
              <a:rPr lang="en-US" sz="3300" b="1" dirty="0">
                <a:solidFill>
                  <a:srgbClr val="FFFF66"/>
                </a:solidFill>
                <a:effectLst>
                  <a:outerShdw blurRad="38100" dist="38100" dir="2700000" algn="tl">
                    <a:srgbClr val="000000">
                      <a:alpha val="43137"/>
                    </a:srgbClr>
                  </a:outerShdw>
                </a:effectLst>
              </a:rPr>
              <a:t>Concrete</a:t>
            </a:r>
          </a:p>
          <a:p>
            <a:r>
              <a:rPr lang="en-US" sz="3300" b="1" dirty="0">
                <a:solidFill>
                  <a:srgbClr val="FFFF66"/>
                </a:solidFill>
                <a:effectLst>
                  <a:outerShdw blurRad="38100" dist="38100" dir="2700000" algn="tl">
                    <a:srgbClr val="000000">
                      <a:alpha val="43137"/>
                    </a:srgbClr>
                  </a:outerShdw>
                </a:effectLst>
              </a:rPr>
              <a:t>Credible</a:t>
            </a:r>
          </a:p>
          <a:p>
            <a:r>
              <a:rPr lang="en-US" sz="3300" b="1" dirty="0">
                <a:solidFill>
                  <a:srgbClr val="FFFF66"/>
                </a:solidFill>
                <a:effectLst>
                  <a:outerShdw blurRad="38100" dist="38100" dir="2700000" algn="tl">
                    <a:srgbClr val="000000">
                      <a:alpha val="43137"/>
                    </a:srgbClr>
                  </a:outerShdw>
                </a:effectLst>
              </a:rPr>
              <a:t>Emotional</a:t>
            </a:r>
          </a:p>
          <a:p>
            <a:r>
              <a:rPr lang="en-US" sz="3300" b="1" dirty="0">
                <a:solidFill>
                  <a:srgbClr val="FFFF66"/>
                </a:solidFill>
                <a:effectLst>
                  <a:outerShdw blurRad="38100" dist="38100" dir="2700000" algn="tl">
                    <a:srgbClr val="000000">
                      <a:alpha val="43137"/>
                    </a:srgbClr>
                  </a:outerShdw>
                </a:effectLst>
              </a:rPr>
              <a:t>Story</a:t>
            </a:r>
          </a:p>
          <a:p>
            <a:pPr marL="0" indent="0">
              <a:buNone/>
            </a:pPr>
            <a:r>
              <a:rPr lang="en-US" sz="3300" dirty="0"/>
              <a:t>Does the preacher coin a phrase?</a:t>
            </a:r>
          </a:p>
          <a:p>
            <a:pPr marL="0" indent="0">
              <a:buNone/>
            </a:pPr>
            <a:r>
              <a:rPr lang="en-US" sz="3300" dirty="0"/>
              <a:t>Comment on the preacher’s delivery. Does he embody the message?</a:t>
            </a:r>
          </a:p>
          <a:p>
            <a:pPr marL="0" indent="0">
              <a:buNone/>
            </a:pPr>
            <a:endParaRPr lang="en-US" b="1"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416072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7" name="Picture 5" descr="hybels"/>
          <p:cNvPicPr>
            <a:picLocks noChangeAspect="1" noChangeArrowheads="1"/>
          </p:cNvPicPr>
          <p:nvPr/>
        </p:nvPicPr>
        <p:blipFill>
          <a:blip r:embed="rId2"/>
          <a:srcRect/>
          <a:stretch>
            <a:fillRect/>
          </a:stretch>
        </p:blipFill>
        <p:spPr bwMode="auto">
          <a:xfrm>
            <a:off x="1828800" y="914400"/>
            <a:ext cx="5551883" cy="4648200"/>
          </a:xfrm>
          <a:prstGeom prst="rect">
            <a:avLst/>
          </a:prstGeom>
          <a:noFill/>
          <a:ln w="9525">
            <a:noFill/>
            <a:miter lim="800000"/>
            <a:headEnd/>
            <a:tailEnd/>
          </a:ln>
          <a:effectLst>
            <a:outerShdw blurRad="50800" dist="38100" dir="10800000" algn="r" rotWithShape="0">
              <a:prstClr val="black">
                <a:alpha val="40000"/>
              </a:prstClr>
            </a:outerShdw>
            <a:reflection blurRad="6350" stA="52000" endA="300" endPos="35000" dir="5400000" sy="-100000" algn="bl" rotWithShape="0"/>
            <a:softEdge rad="127000"/>
          </a:effectLst>
          <a:scene3d>
            <a:camera prst="orthographicFront"/>
            <a:lightRig rig="threePt" dir="t"/>
          </a:scene3d>
          <a:sp3d>
            <a:bevelT prst="slope"/>
          </a:sp3d>
        </p:spPr>
      </p:pic>
      <p:sp>
        <p:nvSpPr>
          <p:cNvPr id="269314" name="Rectangle 2"/>
          <p:cNvSpPr>
            <a:spLocks noGrp="1" noChangeArrowheads="1"/>
          </p:cNvSpPr>
          <p:nvPr>
            <p:ph type="title"/>
          </p:nvPr>
        </p:nvSpPr>
        <p:spPr>
          <a:xfrm>
            <a:off x="457200" y="152400"/>
            <a:ext cx="8229600" cy="1219200"/>
          </a:xfrm>
        </p:spPr>
        <p:txBody>
          <a:bodyPr>
            <a:normAutofit/>
          </a:bodyPr>
          <a:lstStyle/>
          <a:p>
            <a:pPr eaLnBrk="1" hangingPunct="1">
              <a:defRPr/>
            </a:pPr>
            <a:r>
              <a:rPr lang="en-US" sz="4000" dirty="0"/>
              <a:t>Case Study: Bill Hybels, “Firsts”</a:t>
            </a:r>
            <a:br>
              <a:rPr lang="en-US" sz="4000" dirty="0"/>
            </a:br>
            <a:r>
              <a:rPr lang="en-US" sz="3100" dirty="0"/>
              <a:t>track 6-10 (pp. 3-5 of transcript)</a:t>
            </a:r>
            <a:endParaRPr lang="en-US" sz="4000" dirty="0"/>
          </a:p>
        </p:txBody>
      </p:sp>
      <p:sp>
        <p:nvSpPr>
          <p:cNvPr id="5" name="Content Placeholder 2"/>
          <p:cNvSpPr>
            <a:spLocks noGrp="1"/>
          </p:cNvSpPr>
          <p:nvPr>
            <p:ph idx="1"/>
          </p:nvPr>
        </p:nvSpPr>
        <p:spPr>
          <a:xfrm>
            <a:off x="2057400" y="2438400"/>
            <a:ext cx="4495800" cy="4343400"/>
          </a:xfrm>
        </p:spPr>
        <p:txBody>
          <a:bodyPr>
            <a:normAutofit lnSpcReduction="10000"/>
          </a:bodyPr>
          <a:lstStyle/>
          <a:p>
            <a:pPr algn="ctr">
              <a:buNone/>
            </a:pPr>
            <a:r>
              <a:rPr lang="en-US" b="1" dirty="0">
                <a:solidFill>
                  <a:srgbClr val="FFFF66"/>
                </a:solidFill>
                <a:effectLst>
                  <a:outerShdw blurRad="38100" dist="38100" dir="2700000" algn="tl">
                    <a:srgbClr val="000000">
                      <a:alpha val="43137"/>
                    </a:srgbClr>
                  </a:outerShdw>
                </a:effectLst>
              </a:rPr>
              <a:t>Does this sermon use “SUCCES”?</a:t>
            </a:r>
          </a:p>
          <a:p>
            <a:pPr algn="ctr"/>
            <a:r>
              <a:rPr lang="en-US" b="1" dirty="0">
                <a:solidFill>
                  <a:srgbClr val="FFFF66"/>
                </a:solidFill>
                <a:effectLst>
                  <a:outerShdw blurRad="38100" dist="38100" dir="2700000" algn="tl">
                    <a:srgbClr val="000000">
                      <a:alpha val="43137"/>
                    </a:srgbClr>
                  </a:outerShdw>
                </a:effectLst>
              </a:rPr>
              <a:t>Simple</a:t>
            </a:r>
          </a:p>
          <a:p>
            <a:pPr algn="ctr"/>
            <a:r>
              <a:rPr lang="en-US" b="1" dirty="0">
                <a:solidFill>
                  <a:srgbClr val="FFFF66"/>
                </a:solidFill>
                <a:effectLst>
                  <a:outerShdw blurRad="38100" dist="38100" dir="2700000" algn="tl">
                    <a:srgbClr val="000000">
                      <a:alpha val="43137"/>
                    </a:srgbClr>
                  </a:outerShdw>
                </a:effectLst>
              </a:rPr>
              <a:t>Unexpected</a:t>
            </a:r>
          </a:p>
          <a:p>
            <a:pPr algn="ctr"/>
            <a:r>
              <a:rPr lang="en-US" b="1" dirty="0">
                <a:solidFill>
                  <a:srgbClr val="FFFF66"/>
                </a:solidFill>
                <a:effectLst>
                  <a:outerShdw blurRad="38100" dist="38100" dir="2700000" algn="tl">
                    <a:srgbClr val="000000">
                      <a:alpha val="43137"/>
                    </a:srgbClr>
                  </a:outerShdw>
                </a:effectLst>
              </a:rPr>
              <a:t>Concrete</a:t>
            </a:r>
          </a:p>
          <a:p>
            <a:pPr algn="ctr"/>
            <a:r>
              <a:rPr lang="en-US" b="1" dirty="0">
                <a:solidFill>
                  <a:srgbClr val="FFFF66"/>
                </a:solidFill>
                <a:effectLst>
                  <a:outerShdw blurRad="38100" dist="38100" dir="2700000" algn="tl">
                    <a:srgbClr val="000000">
                      <a:alpha val="43137"/>
                    </a:srgbClr>
                  </a:outerShdw>
                </a:effectLst>
              </a:rPr>
              <a:t>Credible</a:t>
            </a:r>
          </a:p>
          <a:p>
            <a:pPr algn="ctr"/>
            <a:r>
              <a:rPr lang="en-US" b="1" dirty="0">
                <a:solidFill>
                  <a:srgbClr val="FFFF66"/>
                </a:solidFill>
                <a:effectLst>
                  <a:outerShdw blurRad="38100" dist="38100" dir="2700000" algn="tl">
                    <a:srgbClr val="000000">
                      <a:alpha val="43137"/>
                    </a:srgbClr>
                  </a:outerShdw>
                </a:effectLst>
              </a:rPr>
              <a:t>Emotional</a:t>
            </a:r>
          </a:p>
          <a:p>
            <a:pPr algn="ctr"/>
            <a:r>
              <a:rPr lang="en-US" b="1" dirty="0">
                <a:solidFill>
                  <a:srgbClr val="FFFF66"/>
                </a:solidFill>
                <a:effectLst>
                  <a:outerShdw blurRad="38100" dist="38100" dir="2700000" algn="tl">
                    <a:srgbClr val="000000">
                      <a:alpha val="43137"/>
                    </a:srgbClr>
                  </a:outerShdw>
                </a:effectLst>
              </a:rPr>
              <a:t>Story</a:t>
            </a:r>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jonathanignacio.files.wordpress.com/2009/03/andystanley.jpg"/>
          <p:cNvPicPr>
            <a:picLocks noChangeAspect="1" noChangeArrowheads="1"/>
          </p:cNvPicPr>
          <p:nvPr/>
        </p:nvPicPr>
        <p:blipFill>
          <a:blip r:embed="rId2"/>
          <a:srcRect/>
          <a:stretch>
            <a:fillRect/>
          </a:stretch>
        </p:blipFill>
        <p:spPr bwMode="auto">
          <a:xfrm>
            <a:off x="914400" y="1524000"/>
            <a:ext cx="7086600" cy="4724400"/>
          </a:xfrm>
          <a:prstGeom prst="rect">
            <a:avLst/>
          </a:prstGeom>
          <a:ln>
            <a:noFill/>
          </a:ln>
          <a:effectLst>
            <a:softEdge rad="112500"/>
          </a:effectLst>
        </p:spPr>
      </p:pic>
      <p:sp>
        <p:nvSpPr>
          <p:cNvPr id="2" name="Title 1"/>
          <p:cNvSpPr>
            <a:spLocks noGrp="1"/>
          </p:cNvSpPr>
          <p:nvPr>
            <p:ph type="title"/>
          </p:nvPr>
        </p:nvSpPr>
        <p:spPr>
          <a:xfrm>
            <a:off x="228600" y="274638"/>
            <a:ext cx="8458200" cy="1143000"/>
          </a:xfrm>
        </p:spPr>
        <p:txBody>
          <a:bodyPr>
            <a:normAutofit fontScale="90000"/>
          </a:bodyPr>
          <a:lstStyle/>
          <a:p>
            <a:r>
              <a:rPr lang="en-US" b="1" dirty="0">
                <a:effectLst>
                  <a:glow rad="228600">
                    <a:schemeClr val="bg1">
                      <a:alpha val="76000"/>
                    </a:schemeClr>
                  </a:glow>
                </a:effectLst>
              </a:rPr>
              <a:t>Case Study: Andy Stanley “Together” </a:t>
            </a:r>
            <a:r>
              <a:rPr lang="en-US" sz="3600" b="1" dirty="0">
                <a:effectLst>
                  <a:glow rad="228600">
                    <a:schemeClr val="bg1">
                      <a:alpha val="76000"/>
                    </a:schemeClr>
                  </a:glow>
                </a:effectLst>
              </a:rPr>
              <a:t>(start at 13:00, p. 4 of manuscript)</a:t>
            </a:r>
          </a:p>
        </p:txBody>
      </p:sp>
      <p:sp>
        <p:nvSpPr>
          <p:cNvPr id="3" name="Content Placeholder 2"/>
          <p:cNvSpPr>
            <a:spLocks noGrp="1"/>
          </p:cNvSpPr>
          <p:nvPr>
            <p:ph idx="1"/>
          </p:nvPr>
        </p:nvSpPr>
        <p:spPr>
          <a:xfrm>
            <a:off x="76200" y="1600200"/>
            <a:ext cx="3886200" cy="4525963"/>
          </a:xfrm>
        </p:spPr>
        <p:txBody>
          <a:bodyPr>
            <a:normAutofit lnSpcReduction="10000"/>
          </a:bodyPr>
          <a:lstStyle/>
          <a:p>
            <a:pPr algn="ctr">
              <a:buNone/>
            </a:pPr>
            <a:r>
              <a:rPr lang="en-US" b="1" dirty="0">
                <a:solidFill>
                  <a:schemeClr val="accent6">
                    <a:lumMod val="20000"/>
                    <a:lumOff val="80000"/>
                  </a:schemeClr>
                </a:solidFill>
                <a:effectLst>
                  <a:glow rad="228600">
                    <a:schemeClr val="bg1">
                      <a:alpha val="76000"/>
                    </a:schemeClr>
                  </a:glow>
                  <a:outerShdw blurRad="38100" dist="38100" dir="2700000" algn="tl">
                    <a:srgbClr val="000000">
                      <a:alpha val="43137"/>
                    </a:srgbClr>
                  </a:outerShdw>
                </a:effectLst>
              </a:rPr>
              <a:t>Does this sermon use  “SUCCES”?</a:t>
            </a:r>
          </a:p>
          <a:p>
            <a:pPr algn="ctr"/>
            <a:r>
              <a:rPr lang="en-US" b="1" dirty="0">
                <a:solidFill>
                  <a:schemeClr val="accent6">
                    <a:lumMod val="20000"/>
                    <a:lumOff val="80000"/>
                  </a:schemeClr>
                </a:solidFill>
                <a:effectLst>
                  <a:glow rad="228600">
                    <a:schemeClr val="bg1">
                      <a:alpha val="76000"/>
                    </a:schemeClr>
                  </a:glow>
                  <a:outerShdw blurRad="38100" dist="38100" dir="2700000" algn="tl">
                    <a:srgbClr val="000000">
                      <a:alpha val="43137"/>
                    </a:srgbClr>
                  </a:outerShdw>
                </a:effectLst>
              </a:rPr>
              <a:t>Simple</a:t>
            </a:r>
          </a:p>
          <a:p>
            <a:pPr algn="ctr"/>
            <a:r>
              <a:rPr lang="en-US" b="1" dirty="0">
                <a:solidFill>
                  <a:schemeClr val="accent6">
                    <a:lumMod val="20000"/>
                    <a:lumOff val="80000"/>
                  </a:schemeClr>
                </a:solidFill>
                <a:effectLst>
                  <a:glow rad="228600">
                    <a:schemeClr val="bg1">
                      <a:alpha val="76000"/>
                    </a:schemeClr>
                  </a:glow>
                  <a:outerShdw blurRad="38100" dist="38100" dir="2700000" algn="tl">
                    <a:srgbClr val="000000">
                      <a:alpha val="43137"/>
                    </a:srgbClr>
                  </a:outerShdw>
                </a:effectLst>
              </a:rPr>
              <a:t>Unexpected</a:t>
            </a:r>
          </a:p>
          <a:p>
            <a:pPr algn="ctr"/>
            <a:r>
              <a:rPr lang="en-US" b="1" dirty="0">
                <a:solidFill>
                  <a:schemeClr val="accent6">
                    <a:lumMod val="20000"/>
                    <a:lumOff val="80000"/>
                  </a:schemeClr>
                </a:solidFill>
                <a:effectLst>
                  <a:glow rad="228600">
                    <a:schemeClr val="bg1">
                      <a:alpha val="76000"/>
                    </a:schemeClr>
                  </a:glow>
                  <a:outerShdw blurRad="38100" dist="38100" dir="2700000" algn="tl">
                    <a:srgbClr val="000000">
                      <a:alpha val="43137"/>
                    </a:srgbClr>
                  </a:outerShdw>
                </a:effectLst>
              </a:rPr>
              <a:t>Concrete</a:t>
            </a:r>
          </a:p>
          <a:p>
            <a:pPr algn="ctr"/>
            <a:r>
              <a:rPr lang="en-US" b="1" dirty="0">
                <a:solidFill>
                  <a:schemeClr val="accent6">
                    <a:lumMod val="20000"/>
                    <a:lumOff val="80000"/>
                  </a:schemeClr>
                </a:solidFill>
                <a:effectLst>
                  <a:glow rad="228600">
                    <a:schemeClr val="bg1">
                      <a:alpha val="76000"/>
                    </a:schemeClr>
                  </a:glow>
                  <a:outerShdw blurRad="38100" dist="38100" dir="2700000" algn="tl">
                    <a:srgbClr val="000000">
                      <a:alpha val="43137"/>
                    </a:srgbClr>
                  </a:outerShdw>
                </a:effectLst>
              </a:rPr>
              <a:t>Credible</a:t>
            </a:r>
          </a:p>
          <a:p>
            <a:pPr algn="ctr"/>
            <a:r>
              <a:rPr lang="en-US" b="1" dirty="0">
                <a:solidFill>
                  <a:schemeClr val="accent6">
                    <a:lumMod val="20000"/>
                    <a:lumOff val="80000"/>
                  </a:schemeClr>
                </a:solidFill>
                <a:effectLst>
                  <a:glow rad="228600">
                    <a:schemeClr val="bg1">
                      <a:alpha val="76000"/>
                    </a:schemeClr>
                  </a:glow>
                  <a:outerShdw blurRad="38100" dist="38100" dir="2700000" algn="tl">
                    <a:srgbClr val="000000">
                      <a:alpha val="43137"/>
                    </a:srgbClr>
                  </a:outerShdw>
                </a:effectLst>
              </a:rPr>
              <a:t>Emotional</a:t>
            </a:r>
          </a:p>
          <a:p>
            <a:pPr algn="ctr"/>
            <a:r>
              <a:rPr lang="en-US" b="1" dirty="0">
                <a:solidFill>
                  <a:schemeClr val="accent6">
                    <a:lumMod val="20000"/>
                    <a:lumOff val="80000"/>
                  </a:schemeClr>
                </a:solidFill>
                <a:effectLst>
                  <a:glow rad="228600">
                    <a:schemeClr val="bg1">
                      <a:alpha val="76000"/>
                    </a:schemeClr>
                  </a:glow>
                  <a:outerShdw blurRad="38100" dist="38100" dir="2700000" algn="tl">
                    <a:srgbClr val="000000">
                      <a:alpha val="43137"/>
                    </a:srgbClr>
                  </a:outerShdw>
                </a:effectLst>
              </a:rPr>
              <a:t>Story</a:t>
            </a:r>
          </a:p>
          <a:p>
            <a:pPr>
              <a:buNone/>
            </a:pPr>
            <a:endParaRPr lang="en-US" b="1" dirty="0">
              <a:effectLst>
                <a:glow rad="228600">
                  <a:schemeClr val="bg1">
                    <a:alpha val="76000"/>
                  </a:schemeClr>
                </a:glow>
              </a:effectLst>
            </a:endParaRPr>
          </a:p>
          <a:p>
            <a:pPr marL="0" indent="0">
              <a:buNone/>
            </a:pPr>
            <a:endParaRPr lang="en-US" b="1" dirty="0">
              <a:effectLst>
                <a:glow rad="228600">
                  <a:schemeClr val="bg1">
                    <a:alpha val="76000"/>
                  </a:schemeClr>
                </a:glow>
              </a:effectLst>
            </a:endParaRPr>
          </a:p>
        </p:txBody>
      </p:sp>
      <p:sp>
        <p:nvSpPr>
          <p:cNvPr id="5" name="TextBox 4"/>
          <p:cNvSpPr txBox="1"/>
          <p:nvPr/>
        </p:nvSpPr>
        <p:spPr>
          <a:xfrm>
            <a:off x="3886200" y="1524000"/>
            <a:ext cx="4876800" cy="5016758"/>
          </a:xfrm>
          <a:prstGeom prst="rect">
            <a:avLst/>
          </a:prstGeom>
          <a:noFill/>
        </p:spPr>
        <p:txBody>
          <a:bodyPr wrap="square" rtlCol="0">
            <a:spAutoFit/>
          </a:bodyPr>
          <a:lstStyle/>
          <a:p>
            <a:r>
              <a:rPr lang="en-US" sz="3200" b="1" dirty="0">
                <a:effectLst>
                  <a:glow rad="228600">
                    <a:schemeClr val="bg1">
                      <a:alpha val="76000"/>
                    </a:schemeClr>
                  </a:glow>
                  <a:outerShdw blurRad="38100" dist="38100" dir="2700000" algn="tl">
                    <a:srgbClr val="000000">
                      <a:alpha val="43137"/>
                    </a:srgbClr>
                  </a:outerShdw>
                </a:effectLst>
              </a:rPr>
              <a:t>Comment on Stanley’s :</a:t>
            </a:r>
          </a:p>
          <a:p>
            <a:pPr>
              <a:buFont typeface="Arial" pitchFamily="34" charset="0"/>
              <a:buChar char="•"/>
            </a:pPr>
            <a:r>
              <a:rPr lang="en-US" sz="3200" b="1" dirty="0">
                <a:solidFill>
                  <a:srgbClr val="FFFF00"/>
                </a:solidFill>
                <a:effectLst>
                  <a:glow rad="228600">
                    <a:schemeClr val="bg1">
                      <a:alpha val="76000"/>
                    </a:schemeClr>
                  </a:glow>
                  <a:outerShdw blurRad="38100" dist="38100" dir="2700000" algn="tl">
                    <a:srgbClr val="000000">
                      <a:alpha val="43137"/>
                    </a:srgbClr>
                  </a:outerShdw>
                </a:effectLst>
              </a:rPr>
              <a:t>Delivery.</a:t>
            </a:r>
            <a:r>
              <a:rPr lang="en-US" sz="3200" b="1" dirty="0">
                <a:effectLst>
                  <a:glow rad="228600">
                    <a:schemeClr val="bg1">
                      <a:alpha val="76000"/>
                    </a:schemeClr>
                  </a:glow>
                  <a:outerShdw blurRad="38100" dist="38100" dir="2700000" algn="tl">
                    <a:srgbClr val="000000">
                      <a:alpha val="43137"/>
                    </a:srgbClr>
                  </a:outerShdw>
                </a:effectLst>
              </a:rPr>
              <a:t> Does he embody the message?</a:t>
            </a:r>
          </a:p>
          <a:p>
            <a:pPr>
              <a:buFont typeface="Arial" pitchFamily="34" charset="0"/>
              <a:buChar char="•"/>
            </a:pPr>
            <a:r>
              <a:rPr lang="en-US" sz="3200" b="1" dirty="0" err="1">
                <a:solidFill>
                  <a:srgbClr val="FFFF00"/>
                </a:solidFill>
                <a:effectLst>
                  <a:glow rad="228600">
                    <a:schemeClr val="bg1">
                      <a:alpha val="76000"/>
                    </a:schemeClr>
                  </a:glow>
                  <a:outerShdw blurRad="38100" dist="38100" dir="2700000" algn="tl">
                    <a:srgbClr val="000000">
                      <a:alpha val="43137"/>
                    </a:srgbClr>
                  </a:outerShdw>
                </a:effectLst>
              </a:rPr>
              <a:t>Language.</a:t>
            </a:r>
            <a:r>
              <a:rPr lang="en-US" sz="3200" b="1" dirty="0" err="1">
                <a:effectLst>
                  <a:glow rad="228600">
                    <a:schemeClr val="bg1">
                      <a:alpha val="76000"/>
                    </a:schemeClr>
                  </a:glow>
                  <a:outerShdw blurRad="38100" dist="38100" dir="2700000" algn="tl">
                    <a:srgbClr val="000000">
                      <a:alpha val="43137"/>
                    </a:srgbClr>
                  </a:outerShdw>
                </a:effectLst>
              </a:rPr>
              <a:t>Is</a:t>
            </a:r>
            <a:r>
              <a:rPr lang="en-US" sz="3200" b="1" dirty="0">
                <a:effectLst>
                  <a:glow rad="228600">
                    <a:schemeClr val="bg1">
                      <a:alpha val="76000"/>
                    </a:schemeClr>
                  </a:glow>
                  <a:outerShdw blurRad="38100" dist="38100" dir="2700000" algn="tl">
                    <a:srgbClr val="000000">
                      <a:alpha val="43137"/>
                    </a:srgbClr>
                  </a:outerShdw>
                </a:effectLst>
              </a:rPr>
              <a:t> he direct? Does he use repetition? Is he concrete?</a:t>
            </a:r>
          </a:p>
          <a:p>
            <a:pPr>
              <a:buFont typeface="Arial" pitchFamily="34" charset="0"/>
              <a:buChar char="•"/>
            </a:pPr>
            <a:r>
              <a:rPr lang="en-US" sz="3200" b="1" dirty="0">
                <a:solidFill>
                  <a:srgbClr val="FFFF00"/>
                </a:solidFill>
                <a:effectLst>
                  <a:glow rad="228600">
                    <a:schemeClr val="bg1">
                      <a:alpha val="76000"/>
                    </a:schemeClr>
                  </a:glow>
                  <a:outerShdw blurRad="38100" dist="38100" dir="2700000" algn="tl">
                    <a:srgbClr val="000000">
                      <a:alpha val="43137"/>
                    </a:srgbClr>
                  </a:outerShdw>
                </a:effectLst>
              </a:rPr>
              <a:t>Transcendence. </a:t>
            </a:r>
            <a:r>
              <a:rPr lang="en-US" sz="3200" b="1" dirty="0">
                <a:effectLst>
                  <a:glow rad="228600">
                    <a:schemeClr val="bg1">
                      <a:alpha val="76000"/>
                    </a:schemeClr>
                  </a:glow>
                  <a:outerShdw blurRad="38100" dist="38100" dir="2700000" algn="tl">
                    <a:srgbClr val="000000">
                      <a:alpha val="43137"/>
                    </a:srgbClr>
                  </a:outerShdw>
                </a:effectLst>
              </a:rPr>
              <a:t>Does he ask them to give to something bigger than themselves?</a:t>
            </a:r>
            <a:endParaRPr lang="en-US" sz="3200" b="1" dirty="0">
              <a:solidFill>
                <a:srgbClr val="FFFF00"/>
              </a:solidFill>
              <a:effectLst>
                <a:glow rad="228600">
                  <a:schemeClr val="bg1">
                    <a:alpha val="76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2000"/>
                                        <p:tgtEl>
                                          <p:spTgt spid="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2000"/>
                                        <p:tgtEl>
                                          <p:spTgt spid="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2000"/>
                                        <p:tgtEl>
                                          <p:spTgt spid="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ckedlocal.com/ipswich/archive/x594731567/g258258b18546eb95c2c0f8d480fdae1cb5e9b2f8e2315b.jpg"/>
          <p:cNvPicPr>
            <a:picLocks noChangeAspect="1" noChangeArrowheads="1"/>
          </p:cNvPicPr>
          <p:nvPr/>
        </p:nvPicPr>
        <p:blipFill>
          <a:blip r:embed="rId2"/>
          <a:srcRect/>
          <a:stretch>
            <a:fillRect/>
          </a:stretch>
        </p:blipFill>
        <p:spPr bwMode="auto">
          <a:xfrm>
            <a:off x="5562600" y="1371600"/>
            <a:ext cx="3352800" cy="5029200"/>
          </a:xfrm>
          <a:prstGeom prst="rect">
            <a:avLst/>
          </a:prstGeom>
          <a:ln>
            <a:noFill/>
          </a:ln>
          <a:effectLst>
            <a:softEdge rad="112500"/>
          </a:effectLst>
        </p:spPr>
      </p:pic>
      <p:sp>
        <p:nvSpPr>
          <p:cNvPr id="2" name="Title 1"/>
          <p:cNvSpPr>
            <a:spLocks noGrp="1"/>
          </p:cNvSpPr>
          <p:nvPr>
            <p:ph type="title"/>
          </p:nvPr>
        </p:nvSpPr>
        <p:spPr>
          <a:xfrm>
            <a:off x="457200" y="274638"/>
            <a:ext cx="8229600" cy="1554162"/>
          </a:xfrm>
        </p:spPr>
        <p:txBody>
          <a:bodyPr>
            <a:normAutofit fontScale="90000"/>
          </a:bodyPr>
          <a:lstStyle/>
          <a:p>
            <a:r>
              <a:rPr lang="en-US" dirty="0"/>
              <a:t>Case Study: Timothy Tennent, “The Translatability of the Gospel” </a:t>
            </a:r>
            <a:br>
              <a:rPr lang="en-US" dirty="0"/>
            </a:br>
            <a:r>
              <a:rPr lang="en-US" sz="3600" dirty="0"/>
              <a:t>(start at 20:00) </a:t>
            </a:r>
            <a:endParaRPr lang="en-US" dirty="0"/>
          </a:p>
        </p:txBody>
      </p:sp>
      <p:sp>
        <p:nvSpPr>
          <p:cNvPr id="3" name="Content Placeholder 2"/>
          <p:cNvSpPr>
            <a:spLocks noGrp="1"/>
          </p:cNvSpPr>
          <p:nvPr>
            <p:ph idx="1"/>
          </p:nvPr>
        </p:nvSpPr>
        <p:spPr>
          <a:xfrm>
            <a:off x="457200" y="2286000"/>
            <a:ext cx="8229600" cy="3916363"/>
          </a:xfrm>
        </p:spPr>
        <p:txBody>
          <a:bodyPr/>
          <a:lstStyle/>
          <a:p>
            <a:r>
              <a:rPr lang="en-US" dirty="0"/>
              <a:t>Does Tennent use concrete </a:t>
            </a:r>
          </a:p>
          <a:p>
            <a:pPr>
              <a:buNone/>
            </a:pPr>
            <a:r>
              <a:rPr lang="en-US" dirty="0"/>
              <a:t>	language and repetition?</a:t>
            </a:r>
          </a:p>
          <a:p>
            <a:r>
              <a:rPr lang="en-US"/>
              <a:t>Does he create the mood 				by </a:t>
            </a:r>
            <a:r>
              <a:rPr lang="en-US" dirty="0"/>
              <a:t>his delivery?</a:t>
            </a:r>
          </a:p>
          <a:p>
            <a:r>
              <a:rPr lang="en-US" dirty="0"/>
              <a:t>How is the sermon adapted to his</a:t>
            </a:r>
          </a:p>
          <a:p>
            <a:pPr>
              <a:buNone/>
            </a:pPr>
            <a:r>
              <a:rPr lang="en-US" dirty="0"/>
              <a:t> 	audience and occasion?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274642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a:solidFill>
                  <a:srgbClr val="FFFFFF"/>
                </a:solidFill>
                <a:latin typeface="Arial" charset="0"/>
                <a:cs typeface="Arial" charset="0"/>
              </a:rPr>
              <a:t>Get this presentation for free!</a:t>
            </a:r>
            <a:endParaRPr lang="en-US" sz="140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44978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n-US"/>
              <a:t>Preaching Modes</a:t>
            </a:r>
          </a:p>
        </p:txBody>
      </p:sp>
      <p:sp>
        <p:nvSpPr>
          <p:cNvPr id="76803" name="Rectangle 3"/>
          <p:cNvSpPr>
            <a:spLocks noGrp="1" noChangeArrowheads="1"/>
          </p:cNvSpPr>
          <p:nvPr>
            <p:ph type="body" idx="1"/>
          </p:nvPr>
        </p:nvSpPr>
        <p:spPr>
          <a:xfrm>
            <a:off x="1676400" y="1600200"/>
            <a:ext cx="4572000" cy="4846320"/>
          </a:xfrm>
        </p:spPr>
        <p:txBody>
          <a:bodyPr>
            <a:normAutofit/>
          </a:bodyPr>
          <a:lstStyle/>
          <a:p>
            <a:pPr algn="ctr"/>
            <a:r>
              <a:rPr lang="en-US" sz="3200" dirty="0"/>
              <a:t>Informational Preaching</a:t>
            </a:r>
          </a:p>
          <a:p>
            <a:pPr algn="ctr"/>
            <a:r>
              <a:rPr lang="en-US" sz="3200" dirty="0" err="1"/>
              <a:t>Exhortational</a:t>
            </a:r>
            <a:r>
              <a:rPr lang="en-US" sz="3200" dirty="0"/>
              <a:t> Preaching</a:t>
            </a:r>
          </a:p>
          <a:p>
            <a:pPr algn="ctr"/>
            <a:r>
              <a:rPr lang="en-US" sz="3200" dirty="0"/>
              <a:t>Prophetic Preaching</a:t>
            </a:r>
          </a:p>
          <a:p>
            <a:pPr algn="ctr"/>
            <a:r>
              <a:rPr lang="en-US" sz="3200" dirty="0"/>
              <a:t>Therapeutic Preaching</a:t>
            </a:r>
          </a:p>
          <a:p>
            <a:pPr algn="ctr"/>
            <a:r>
              <a:rPr lang="en-US" sz="3200" dirty="0">
                <a:solidFill>
                  <a:schemeClr val="tx2">
                    <a:lumMod val="75000"/>
                  </a:schemeClr>
                </a:solidFill>
                <a:effectLst>
                  <a:outerShdw blurRad="38100" dist="38100" dir="2700000" algn="tl">
                    <a:srgbClr val="000000">
                      <a:alpha val="43137"/>
                    </a:srgbClr>
                  </a:outerShdw>
                </a:effectLst>
              </a:rPr>
              <a:t>Visionary Preaching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r>
              <a:rPr lang="en-US"/>
              <a:t>Visionary Preaching</a:t>
            </a:r>
          </a:p>
        </p:txBody>
      </p:sp>
      <p:sp>
        <p:nvSpPr>
          <p:cNvPr id="75779" name="Rectangle 3"/>
          <p:cNvSpPr>
            <a:spLocks noGrp="1" noChangeArrowheads="1"/>
          </p:cNvSpPr>
          <p:nvPr>
            <p:ph type="body" idx="1"/>
          </p:nvPr>
        </p:nvSpPr>
        <p:spPr>
          <a:xfrm>
            <a:off x="381000" y="2011680"/>
            <a:ext cx="7239000" cy="4846320"/>
          </a:xfrm>
        </p:spPr>
        <p:txBody>
          <a:bodyPr/>
          <a:lstStyle/>
          <a:p>
            <a:pPr marL="0" indent="0" algn="ctr">
              <a:buFontTx/>
              <a:buNone/>
            </a:pPr>
            <a:r>
              <a:rPr lang="en-US" dirty="0"/>
              <a:t>Bryan Wilkerson:</a:t>
            </a:r>
          </a:p>
          <a:p>
            <a:pPr marL="0" indent="0" algn="ctr">
              <a:buFontTx/>
              <a:buNone/>
            </a:pPr>
            <a:endParaRPr lang="en-US" dirty="0"/>
          </a:p>
          <a:p>
            <a:pPr marL="0" indent="0" algn="ctr">
              <a:buFontTx/>
              <a:buNone/>
            </a:pPr>
            <a:r>
              <a:rPr lang="en-US" dirty="0"/>
              <a:t>“A form of expository preaching that empowers people to pursue God’s better future for their lives and churches by unleashing the transformative power of words, images, stories, and the person of the preacher.”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76200"/>
            <a:ext cx="7239000" cy="1143000"/>
          </a:xfrm>
        </p:spPr>
        <p:txBody>
          <a:bodyPr/>
          <a:lstStyle/>
          <a:p>
            <a:pPr algn="ctr"/>
            <a:r>
              <a:rPr lang="en-US" dirty="0"/>
              <a:t>Preaching Modes</a:t>
            </a:r>
          </a:p>
        </p:txBody>
      </p:sp>
      <p:graphicFrame>
        <p:nvGraphicFramePr>
          <p:cNvPr id="150531" name="Group 3"/>
          <p:cNvGraphicFramePr>
            <a:graphicFrameLocks noGrp="1"/>
          </p:cNvGraphicFramePr>
          <p:nvPr>
            <p:ph type="body" idx="1"/>
            <p:extLst>
              <p:ext uri="{D42A27DB-BD31-4B8C-83A1-F6EECF244321}">
                <p14:modId xmlns:p14="http://schemas.microsoft.com/office/powerpoint/2010/main" val="3419217044"/>
              </p:ext>
            </p:extLst>
          </p:nvPr>
        </p:nvGraphicFramePr>
        <p:xfrm>
          <a:off x="76200" y="1600199"/>
          <a:ext cx="8001001" cy="4741318"/>
        </p:xfrm>
        <a:graphic>
          <a:graphicData uri="http://schemas.openxmlformats.org/drawingml/2006/table">
            <a:tbl>
              <a:tblPr/>
              <a:tblGrid>
                <a:gridCol w="1271187">
                  <a:extLst>
                    <a:ext uri="{9D8B030D-6E8A-4147-A177-3AD203B41FA5}">
                      <a16:colId xmlns:a16="http://schemas.microsoft.com/office/drawing/2014/main" val="20000"/>
                    </a:ext>
                  </a:extLst>
                </a:gridCol>
                <a:gridCol w="1345963">
                  <a:extLst>
                    <a:ext uri="{9D8B030D-6E8A-4147-A177-3AD203B41FA5}">
                      <a16:colId xmlns:a16="http://schemas.microsoft.com/office/drawing/2014/main" val="20001"/>
                    </a:ext>
                  </a:extLst>
                </a:gridCol>
                <a:gridCol w="1271187">
                  <a:extLst>
                    <a:ext uri="{9D8B030D-6E8A-4147-A177-3AD203B41FA5}">
                      <a16:colId xmlns:a16="http://schemas.microsoft.com/office/drawing/2014/main" val="20002"/>
                    </a:ext>
                  </a:extLst>
                </a:gridCol>
                <a:gridCol w="1271187">
                  <a:extLst>
                    <a:ext uri="{9D8B030D-6E8A-4147-A177-3AD203B41FA5}">
                      <a16:colId xmlns:a16="http://schemas.microsoft.com/office/drawing/2014/main" val="20003"/>
                    </a:ext>
                  </a:extLst>
                </a:gridCol>
                <a:gridCol w="1271187">
                  <a:extLst>
                    <a:ext uri="{9D8B030D-6E8A-4147-A177-3AD203B41FA5}">
                      <a16:colId xmlns:a16="http://schemas.microsoft.com/office/drawing/2014/main" val="20004"/>
                    </a:ext>
                  </a:extLst>
                </a:gridCol>
                <a:gridCol w="1570290">
                  <a:extLst>
                    <a:ext uri="{9D8B030D-6E8A-4147-A177-3AD203B41FA5}">
                      <a16:colId xmlns:a16="http://schemas.microsoft.com/office/drawing/2014/main" val="20005"/>
                    </a:ext>
                  </a:extLst>
                </a:gridCol>
              </a:tblGrid>
              <a:tr h="4040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200" b="0" i="0" u="none" strike="noStrike" cap="none" normalizeH="0" baseline="0" dirty="0">
                        <a:ln>
                          <a:noFill/>
                        </a:ln>
                        <a:solidFill>
                          <a:schemeClr val="bg1"/>
                        </a:solidFill>
                        <a:effectLst>
                          <a:outerShdw blurRad="38100" dist="38100" dir="2700000" algn="tl">
                            <a:srgbClr val="000000"/>
                          </a:outerShdw>
                        </a:effectLst>
                        <a:latin typeface="Tahom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1"/>
                          </a:solidFill>
                          <a:effectLst/>
                          <a:latin typeface="Tahoma" charset="0"/>
                        </a:rPr>
                        <a:t>Informational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err="1">
                          <a:ln>
                            <a:noFill/>
                          </a:ln>
                          <a:solidFill>
                            <a:schemeClr val="bg1"/>
                          </a:solidFill>
                          <a:effectLst/>
                          <a:latin typeface="Tahoma" charset="0"/>
                        </a:rPr>
                        <a:t>Exhortational</a:t>
                      </a:r>
                      <a:endParaRPr kumimoji="0" lang="en-US" sz="1200" b="1" i="0" u="none" strike="noStrike" cap="none" normalizeH="0" baseline="0" dirty="0">
                        <a:ln>
                          <a:noFill/>
                        </a:ln>
                        <a:solidFill>
                          <a:schemeClr val="bg1"/>
                        </a:solidFill>
                        <a:effectLst/>
                        <a:latin typeface="Tahoma"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1"/>
                          </a:solidFill>
                          <a:effectLst/>
                          <a:latin typeface="Tahoma" charset="0"/>
                        </a:rPr>
                        <a:t>Prophetic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1"/>
                          </a:solidFill>
                          <a:effectLst/>
                          <a:latin typeface="Tahoma" charset="0"/>
                        </a:rPr>
                        <a:t>Therapeutic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1"/>
                          </a:solidFill>
                          <a:effectLst/>
                          <a:latin typeface="Tahoma" charset="0"/>
                        </a:rPr>
                        <a:t>Visionary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040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2">
                              <a:lumMod val="25000"/>
                            </a:schemeClr>
                          </a:solidFill>
                          <a:effectLst/>
                          <a:latin typeface="Tahoma" charset="0"/>
                        </a:rPr>
                        <a:t>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Understanding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Correction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Restoration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rgbClr val="C00000"/>
                          </a:solidFill>
                          <a:effectLst/>
                          <a:latin typeface="Tahoma" charset="0"/>
                        </a:rPr>
                        <a:t>Transformation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9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2">
                              <a:lumMod val="25000"/>
                            </a:schemeClr>
                          </a:solidFill>
                          <a:effectLst/>
                          <a:latin typeface="Tahoma"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Know something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Do something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Stop something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Feel something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rgbClr val="C00000"/>
                          </a:solidFill>
                          <a:effectLst/>
                          <a:latin typeface="Tahoma" charset="0"/>
                        </a:rPr>
                        <a:t>Become something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393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2">
                              <a:lumMod val="25000"/>
                            </a:schemeClr>
                          </a:solidFill>
                          <a:effectLst/>
                          <a:latin typeface="Tahoma" charset="0"/>
                        </a:rPr>
                        <a:t>KEY WORDS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Know</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Understand</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Believe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Affirm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Must</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Need</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Should</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Ought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Don’t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Beware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Avoid</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chemeClr val="tx1"/>
                          </a:solidFill>
                          <a:effectLst/>
                          <a:latin typeface="Tahoma" charset="0"/>
                        </a:rPr>
                        <a:t>Stop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a:ln>
                            <a:noFill/>
                          </a:ln>
                          <a:solidFill>
                            <a:schemeClr val="tx1"/>
                          </a:solidFill>
                          <a:effectLst/>
                          <a:latin typeface="Tahoma" charset="0"/>
                        </a:rPr>
                        <a:t>Feel</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a:ln>
                            <a:noFill/>
                          </a:ln>
                          <a:solidFill>
                            <a:schemeClr val="tx1"/>
                          </a:solidFill>
                          <a:effectLst/>
                          <a:latin typeface="Tahoma" charset="0"/>
                        </a:rPr>
                        <a:t>Sense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a:ln>
                            <a:noFill/>
                          </a:ln>
                          <a:solidFill>
                            <a:schemeClr val="tx1"/>
                          </a:solidFill>
                          <a:effectLst/>
                          <a:latin typeface="Tahoma" charset="0"/>
                        </a:rPr>
                        <a:t>Receive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a:ln>
                            <a:noFill/>
                          </a:ln>
                          <a:solidFill>
                            <a:schemeClr val="tx1"/>
                          </a:solidFill>
                          <a:effectLst/>
                          <a:latin typeface="Tahoma" charset="0"/>
                        </a:rPr>
                        <a:t>Enable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rgbClr val="C00000"/>
                          </a:solidFill>
                          <a:effectLst/>
                          <a:latin typeface="Tahoma" charset="0"/>
                        </a:rPr>
                        <a:t>See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rgbClr val="C00000"/>
                          </a:solidFill>
                          <a:effectLst/>
                          <a:latin typeface="Tahoma" charset="0"/>
                        </a:rPr>
                        <a:t>Imagine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rgbClr val="C00000"/>
                          </a:solidFill>
                          <a:effectLst/>
                          <a:latin typeface="Tahoma" charset="0"/>
                        </a:rPr>
                        <a:t>Can</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1" u="none" strike="noStrike" cap="none" normalizeH="0" baseline="0" dirty="0">
                          <a:ln>
                            <a:noFill/>
                          </a:ln>
                          <a:solidFill>
                            <a:srgbClr val="C00000"/>
                          </a:solidFill>
                          <a:effectLst/>
                          <a:latin typeface="Tahoma" charset="0"/>
                        </a:rPr>
                        <a:t>What it would </a:t>
                      </a:r>
                      <a:br>
                        <a:rPr kumimoji="0" lang="en-US" sz="1200" b="1" i="1" u="none" strike="noStrike" cap="none" normalizeH="0" baseline="0" dirty="0">
                          <a:ln>
                            <a:noFill/>
                          </a:ln>
                          <a:solidFill>
                            <a:srgbClr val="C00000"/>
                          </a:solidFill>
                          <a:effectLst/>
                          <a:latin typeface="Tahoma" charset="0"/>
                        </a:rPr>
                      </a:br>
                      <a:r>
                        <a:rPr kumimoji="0" lang="en-US" sz="1200" b="1" i="1" u="none" strike="noStrike" cap="none" normalizeH="0" baseline="0" dirty="0">
                          <a:ln>
                            <a:noFill/>
                          </a:ln>
                          <a:solidFill>
                            <a:srgbClr val="C00000"/>
                          </a:solidFill>
                          <a:effectLst/>
                          <a:latin typeface="Tahoma" charset="0"/>
                        </a:rPr>
                        <a:t>     look like….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02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2">
                              <a:lumMod val="25000"/>
                            </a:schemeClr>
                          </a:solidFill>
                          <a:effectLst/>
                          <a:latin typeface="Tahoma" charset="0"/>
                        </a:rPr>
                        <a:t>TAKE-AWAY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What’s 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What’s needed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What’s wrong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What’s helpful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rgbClr val="C00000"/>
                          </a:solidFill>
                          <a:effectLst/>
                          <a:latin typeface="Tahoma" charset="0"/>
                        </a:rPr>
                        <a:t>What’s possible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40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2">
                              <a:lumMod val="25000"/>
                            </a:schemeClr>
                          </a:solidFill>
                          <a:effectLst/>
                          <a:latin typeface="Tahoma" charset="0"/>
                        </a:rPr>
                        <a:t>TONE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Didactic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Urgent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Negative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Pastoral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rgbClr val="C00000"/>
                          </a:solidFill>
                          <a:effectLst/>
                          <a:latin typeface="Tahoma" charset="0"/>
                        </a:rPr>
                        <a:t>Positive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9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2">
                              <a:lumMod val="25000"/>
                            </a:schemeClr>
                          </a:solidFill>
                          <a:effectLst/>
                          <a:latin typeface="Tahoma" charset="0"/>
                        </a:rPr>
                        <a:t>DEPRAVITY FACTOR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Ignorance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Apathy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Disobedience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err="1">
                          <a:ln>
                            <a:noFill/>
                          </a:ln>
                          <a:solidFill>
                            <a:schemeClr val="tx1"/>
                          </a:solidFill>
                          <a:effectLst/>
                          <a:latin typeface="Tahoma" charset="0"/>
                        </a:rPr>
                        <a:t>Woundedness</a:t>
                      </a:r>
                      <a:endParaRPr kumimoji="0" lang="en-US" sz="1200" b="1" i="0" u="none" strike="noStrike" cap="none" normalizeH="0" baseline="0" dirty="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rgbClr val="C00000"/>
                          </a:solidFill>
                          <a:effectLst/>
                          <a:latin typeface="Tahoma" charset="0"/>
                        </a:rPr>
                        <a:t>Faithlessness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46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bg2">
                              <a:lumMod val="25000"/>
                            </a:schemeClr>
                          </a:solidFill>
                          <a:effectLst/>
                          <a:latin typeface="Tahoma" charset="0"/>
                        </a:rPr>
                        <a:t>PREACHER’S ROLE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Teacher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Coach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a:ln>
                            <a:noFill/>
                          </a:ln>
                          <a:solidFill>
                            <a:schemeClr val="tx1"/>
                          </a:solidFill>
                          <a:effectLst/>
                          <a:latin typeface="Tahoma" charset="0"/>
                        </a:rPr>
                        <a:t>Prophet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ahoma" charset="0"/>
                        </a:rPr>
                        <a:t>Counselor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1" i="0" u="none" strike="noStrike" cap="none" normalizeH="0" baseline="0" dirty="0">
                          <a:ln>
                            <a:noFill/>
                          </a:ln>
                          <a:solidFill>
                            <a:srgbClr val="C00000"/>
                          </a:solidFill>
                          <a:effectLst/>
                          <a:latin typeface="Tahoma" charset="0"/>
                        </a:rPr>
                        <a:t>Leader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0040"/>
            <a:ext cx="7010400" cy="1143000"/>
          </a:xfrm>
        </p:spPr>
        <p:txBody>
          <a:bodyPr/>
          <a:lstStyle/>
          <a:p>
            <a:r>
              <a:rPr lang="en-US" dirty="0"/>
              <a:t>The vision-casting sermon:</a:t>
            </a:r>
          </a:p>
        </p:txBody>
      </p:sp>
      <p:sp>
        <p:nvSpPr>
          <p:cNvPr id="3" name="Content Placeholder 2"/>
          <p:cNvSpPr>
            <a:spLocks noGrp="1"/>
          </p:cNvSpPr>
          <p:nvPr>
            <p:ph idx="1"/>
          </p:nvPr>
        </p:nvSpPr>
        <p:spPr>
          <a:xfrm>
            <a:off x="304800" y="1609416"/>
            <a:ext cx="7391400" cy="4562784"/>
          </a:xfrm>
        </p:spPr>
        <p:txBody>
          <a:bodyPr>
            <a:normAutofit/>
          </a:bodyPr>
          <a:lstStyle/>
          <a:p>
            <a:pPr>
              <a:buNone/>
            </a:pPr>
            <a:r>
              <a:rPr lang="en-US" dirty="0"/>
              <a:t>	Proclaiming “why we exist” is the foundational platform for any church’s administration. Understanding the purpose of the church is not something that should be taken for granted, but should be continually communicated as a regular staple of the preaching regimen.</a:t>
            </a:r>
          </a:p>
          <a:p>
            <a:pPr>
              <a:buNone/>
            </a:pPr>
            <a:endParaRPr lang="en-US" dirty="0"/>
          </a:p>
          <a:p>
            <a:pPr algn="r">
              <a:buNone/>
            </a:pPr>
            <a:r>
              <a:rPr lang="en-US" sz="2000" dirty="0"/>
              <a:t>James White, “Preaching and Administration,”  </a:t>
            </a:r>
            <a:r>
              <a:rPr lang="en-US" sz="2000" i="1" dirty="0"/>
              <a:t>Handbook of Contemporary Preaching</a:t>
            </a:r>
            <a:r>
              <a:rPr lang="en-US" sz="2000" dirty="0"/>
              <a:t>, Michael Duduit, ed. (Nashville: </a:t>
            </a:r>
            <a:r>
              <a:rPr lang="en-US" sz="2000" dirty="0" err="1"/>
              <a:t>Broadman</a:t>
            </a:r>
            <a:r>
              <a:rPr lang="en-US" sz="2000" dirty="0"/>
              <a:t> and Holman, 1992): 455-456</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91400" cy="990600"/>
          </a:xfrm>
        </p:spPr>
        <p:txBody>
          <a:bodyPr>
            <a:noAutofit/>
          </a:bodyPr>
          <a:lstStyle/>
          <a:p>
            <a:pPr algn="ctr"/>
            <a:r>
              <a:rPr lang="en-US" sz="3200" dirty="0"/>
              <a:t>How to Cast vision from the Pulpit: four methods</a:t>
            </a:r>
          </a:p>
        </p:txBody>
      </p:sp>
      <p:sp>
        <p:nvSpPr>
          <p:cNvPr id="3" name="Content Placeholder 2"/>
          <p:cNvSpPr>
            <a:spLocks noGrp="1"/>
          </p:cNvSpPr>
          <p:nvPr>
            <p:ph idx="1"/>
          </p:nvPr>
        </p:nvSpPr>
        <p:spPr>
          <a:xfrm>
            <a:off x="533400" y="1371600"/>
            <a:ext cx="8153400" cy="4876800"/>
          </a:xfrm>
        </p:spPr>
        <p:txBody>
          <a:bodyPr>
            <a:normAutofit/>
          </a:bodyPr>
          <a:lstStyle/>
          <a:p>
            <a:r>
              <a:rPr lang="en-US" dirty="0"/>
              <a:t>Encourage/inspire.</a:t>
            </a:r>
          </a:p>
          <a:p>
            <a:pPr lvl="1"/>
            <a:r>
              <a:rPr lang="en-US" dirty="0"/>
              <a:t>“It will be worth it for you.”</a:t>
            </a:r>
          </a:p>
          <a:p>
            <a:pPr lvl="1"/>
            <a:r>
              <a:rPr lang="en-US" dirty="0"/>
              <a:t>Deut. 28:1-14; 30:11-16, 19-20.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Volunteers quit</a:t>
            </a:r>
          </a:p>
        </p:txBody>
      </p:sp>
      <p:sp>
        <p:nvSpPr>
          <p:cNvPr id="3" name="Content Placeholder 2"/>
          <p:cNvSpPr>
            <a:spLocks noGrp="1"/>
          </p:cNvSpPr>
          <p:nvPr>
            <p:ph idx="1"/>
          </p:nvPr>
        </p:nvSpPr>
        <p:spPr/>
        <p:txBody>
          <a:bodyPr>
            <a:normAutofit fontScale="92500" lnSpcReduction="10000"/>
          </a:bodyPr>
          <a:lstStyle/>
          <a:p>
            <a:r>
              <a:rPr lang="en-US" b="1" dirty="0">
                <a:solidFill>
                  <a:schemeClr val="tx2">
                    <a:lumMod val="75000"/>
                  </a:schemeClr>
                </a:solidFill>
              </a:rPr>
              <a:t>No one ever said thanks.</a:t>
            </a:r>
          </a:p>
          <a:p>
            <a:r>
              <a:rPr lang="en-US" dirty="0"/>
              <a:t>There was no training.</a:t>
            </a:r>
          </a:p>
          <a:p>
            <a:r>
              <a:rPr lang="en-US" b="1" dirty="0">
                <a:solidFill>
                  <a:schemeClr val="tx2">
                    <a:lumMod val="75000"/>
                  </a:schemeClr>
                </a:solidFill>
              </a:rPr>
              <a:t>I never knew exactly what they wanted me to do. </a:t>
            </a:r>
          </a:p>
          <a:p>
            <a:r>
              <a:rPr lang="en-US" b="1" dirty="0">
                <a:solidFill>
                  <a:schemeClr val="tx2">
                    <a:lumMod val="75000"/>
                  </a:schemeClr>
                </a:solidFill>
              </a:rPr>
              <a:t>No one provided leadership, so my questions never got answered.</a:t>
            </a:r>
          </a:p>
          <a:p>
            <a:r>
              <a:rPr lang="en-US" dirty="0"/>
              <a:t>They forgot about me after they gave me the job.</a:t>
            </a:r>
          </a:p>
          <a:p>
            <a:r>
              <a:rPr lang="en-US" dirty="0"/>
              <a:t>I never received the tools and resources I needed.</a:t>
            </a:r>
          </a:p>
          <a:p>
            <a:r>
              <a:rPr lang="en-US" b="1" dirty="0">
                <a:solidFill>
                  <a:schemeClr val="tx2">
                    <a:lumMod val="75000"/>
                  </a:schemeClr>
                </a:solidFill>
              </a:rPr>
              <a:t>It wasn’t any fun.</a:t>
            </a:r>
          </a:p>
          <a:p>
            <a:pPr algn="r">
              <a:buNone/>
            </a:pPr>
            <a:r>
              <a:rPr lang="en-US" sz="1900" i="1" dirty="0"/>
              <a:t>The Pastor’s Coach</a:t>
            </a:r>
            <a:r>
              <a:rPr lang="en-US" sz="1900" dirty="0"/>
              <a:t>, www.injoy.com</a:t>
            </a:r>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1066800"/>
          </a:xfrm>
        </p:spPr>
        <p:txBody>
          <a:bodyPr>
            <a:noAutofit/>
          </a:bodyPr>
          <a:lstStyle/>
          <a:p>
            <a:pPr algn="ctr"/>
            <a:r>
              <a:rPr lang="en-US" sz="3200" dirty="0"/>
              <a:t>How to Cast vision from the Pulpit: Four Methods</a:t>
            </a:r>
          </a:p>
        </p:txBody>
      </p:sp>
      <p:sp>
        <p:nvSpPr>
          <p:cNvPr id="3" name="Content Placeholder 2"/>
          <p:cNvSpPr>
            <a:spLocks noGrp="1"/>
          </p:cNvSpPr>
          <p:nvPr>
            <p:ph idx="1"/>
          </p:nvPr>
        </p:nvSpPr>
        <p:spPr>
          <a:xfrm>
            <a:off x="533400" y="1371600"/>
            <a:ext cx="8153400" cy="4876800"/>
          </a:xfrm>
        </p:spPr>
        <p:txBody>
          <a:bodyPr>
            <a:normAutofit/>
          </a:bodyPr>
          <a:lstStyle/>
          <a:p>
            <a:r>
              <a:rPr lang="en-US" dirty="0"/>
              <a:t>Encourage/inspire.</a:t>
            </a:r>
          </a:p>
          <a:p>
            <a:pPr lvl="1"/>
            <a:r>
              <a:rPr lang="en-US" dirty="0"/>
              <a:t>“It will be worth it for you.”</a:t>
            </a:r>
          </a:p>
          <a:p>
            <a:pPr lvl="1"/>
            <a:r>
              <a:rPr lang="en-US" dirty="0"/>
              <a:t>Deut. 28:1-14; 30:11-16, 19-20.</a:t>
            </a:r>
          </a:p>
          <a:p>
            <a:r>
              <a:rPr lang="en-US" dirty="0"/>
              <a:t>Warn.</a:t>
            </a:r>
          </a:p>
          <a:p>
            <a:pPr lvl="1"/>
            <a:r>
              <a:rPr lang="en-US" dirty="0"/>
              <a:t>“The wrong decision will result in pain for you.”</a:t>
            </a:r>
          </a:p>
          <a:p>
            <a:pPr lvl="1"/>
            <a:r>
              <a:rPr lang="en-US" dirty="0"/>
              <a:t>Deut. 28:15-68, 30:17-18; Prov. 7:6-27.</a:t>
            </a:r>
          </a:p>
          <a:p>
            <a:r>
              <a:rPr lang="en-US" dirty="0"/>
              <a:t>Model.</a:t>
            </a:r>
          </a:p>
          <a:p>
            <a:pPr lvl="1"/>
            <a:r>
              <a:rPr lang="en-US" dirty="0"/>
              <a:t>“I’ll go first.”</a:t>
            </a:r>
          </a:p>
          <a:p>
            <a:pPr lvl="1"/>
            <a:r>
              <a:rPr lang="en-US" dirty="0"/>
              <a:t>Josh. 24:14-15; 1 Chron. 29:1-5; John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F41511826D644A6D8753A3A584289" ma:contentTypeVersion="4" ma:contentTypeDescription="Create a new document." ma:contentTypeScope="" ma:versionID="2f4b478003c1d2ec0a3c6e5744901d69">
  <xsd:schema xmlns:xsd="http://www.w3.org/2001/XMLSchema" xmlns:xs="http://www.w3.org/2001/XMLSchema" xmlns:p="http://schemas.microsoft.com/office/2006/metadata/properties" xmlns:ns1="http://schemas.microsoft.com/sharepoint/v3" xmlns:ns3="70e58c30-3d67-42d5-941a-8749cdc8c880" targetNamespace="http://schemas.microsoft.com/office/2006/metadata/properties" ma:root="true" ma:fieldsID="00216bdd6e395df4107e63df4aee2270" ns1:_="" ns3:_="">
    <xsd:import namespace="http://schemas.microsoft.com/sharepoint/v3"/>
    <xsd:import namespace="70e58c30-3d67-42d5-941a-8749cdc8c880"/>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description=""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58c30-3d67-42d5-941a-8749cdc8c8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Props1.xml><?xml version="1.0" encoding="utf-8"?>
<ds:datastoreItem xmlns:ds="http://schemas.openxmlformats.org/officeDocument/2006/customXml" ds:itemID="{4A6C78F9-00DA-4066-9843-23B928704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e58c30-3d67-42d5-941a-8749cdc8c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8721DC-DD48-44BA-804A-E18B8C59C622}">
  <ds:schemaRefs>
    <ds:schemaRef ds:uri="http://schemas.microsoft.com/sharepoint/v3/contenttype/forms"/>
  </ds:schemaRefs>
</ds:datastoreItem>
</file>

<file path=customXml/itemProps3.xml><?xml version="1.0" encoding="utf-8"?>
<ds:datastoreItem xmlns:ds="http://schemas.openxmlformats.org/officeDocument/2006/customXml" ds:itemID="{F14D6501-A987-40E4-AF00-24CAB6226B74}">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494</TotalTime>
  <Words>1450</Words>
  <Application>Microsoft Macintosh PowerPoint</Application>
  <PresentationFormat>On-screen Show (4:3)</PresentationFormat>
  <Paragraphs>219</Paragraphs>
  <Slides>28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Tahoma</vt:lpstr>
      <vt:lpstr>Trebuchet MS</vt:lpstr>
      <vt:lpstr>Wingdings</vt:lpstr>
      <vt:lpstr>Wingdings 2</vt:lpstr>
      <vt:lpstr>Opulent</vt:lpstr>
      <vt:lpstr>Office Theme</vt:lpstr>
      <vt:lpstr>Preaching, Persuasion and Leadership: CASTING VISION  Acknowledgments: Bill Hybels, “How to call for commitment” Bryan Wilkerson, “Visionary preaching” </vt:lpstr>
      <vt:lpstr>PowerPoint Presentation</vt:lpstr>
      <vt:lpstr>Preaching Modes</vt:lpstr>
      <vt:lpstr>Visionary Preaching</vt:lpstr>
      <vt:lpstr>Preaching Modes</vt:lpstr>
      <vt:lpstr>The vision-casting sermon:</vt:lpstr>
      <vt:lpstr>How to Cast vision from the Pulpit: four methods</vt:lpstr>
      <vt:lpstr>Why Volunteers quit</vt:lpstr>
      <vt:lpstr>How to Cast vision from the Pulpit: Four Methods</vt:lpstr>
      <vt:lpstr>PowerPoint Presentation</vt:lpstr>
      <vt:lpstr> Ask yourself:  Am I living the kind of life I am recommending to others?</vt:lpstr>
      <vt:lpstr>Share Your Self</vt:lpstr>
      <vt:lpstr>How to cast vision  from the Pulpit: Four methods</vt:lpstr>
      <vt:lpstr>Why people support causes:</vt:lpstr>
      <vt:lpstr>How To cast vision from the Pulpit:  craft your language: “Use Better Words  and Use Words Better” (Byran Wilkerson)</vt:lpstr>
      <vt:lpstr>PowerPoint Presentation</vt:lpstr>
      <vt:lpstr>How To cast vision from the Pulpit:  craft your language: “Use Better Words  and Use Words Better” (Byran Wilkerson)</vt:lpstr>
      <vt:lpstr>Repetition and vision</vt:lpstr>
      <vt:lpstr>Use Better Words  and Use Words Better</vt:lpstr>
      <vt:lpstr>Story and Vision</vt:lpstr>
      <vt:lpstr>How to cast vision from the pulpit: embody the vision</vt:lpstr>
      <vt:lpstr>Casting vision and “sticky” ideas succes</vt:lpstr>
      <vt:lpstr>Case Study: Singleton “Turtles on Fencepost”</vt:lpstr>
      <vt:lpstr>Case Study: Bill Hybels, “Firsts” track 6-10 (pp. 3-5 of transcript)</vt:lpstr>
      <vt:lpstr>Case Study: Andy Stanley “Together” (start at 13:00, p. 4 of manuscript)</vt:lpstr>
      <vt:lpstr>Case Study: Timothy Tennent, “The Translatability of the Gospel”  (start at 20:00) </vt:lpstr>
      <vt:lpstr>Black</vt:lpstr>
      <vt:lpstr>Preaching (Homiletics) link at BibleStudyDownloads.org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Though  Preaching and Teaching</dc:title>
  <dc:creator>jarthurs</dc:creator>
  <cp:lastModifiedBy>Rick Griffith</cp:lastModifiedBy>
  <cp:revision>31</cp:revision>
  <dcterms:created xsi:type="dcterms:W3CDTF">2009-07-08T20:12:06Z</dcterms:created>
  <dcterms:modified xsi:type="dcterms:W3CDTF">2024-02-06T18:18:27Z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0x010100419F41511826D644A6D8753A3A584289</vt:lpwstr>
  </property>
</Properties>
</file>